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8288000" cy="10287000"/>
  <p:notesSz cx="6858000" cy="9144000"/>
  <p:embeddedFontLst>
    <p:embeddedFont>
      <p:font typeface="Open Sans" panose="020B0606030504020204" pitchFamily="34" charset="0"/>
      <p:regular r:id="rId23"/>
    </p:embeddedFont>
    <p:embeddedFont>
      <p:font typeface="Open Sans Bold" panose="020B0806030504020204" charset="0"/>
      <p:regular r:id="rId24"/>
    </p:embeddedFont>
    <p:embeddedFont>
      <p:font typeface="TT Hoves" panose="02010600030101010101" charset="0"/>
      <p:regular r:id="rId25"/>
    </p:embeddedFont>
    <p:embeddedFont>
      <p:font typeface="TT Hoves Bold" panose="02010600030101010101"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36" d="100"/>
          <a:sy n="36" d="100"/>
        </p:scale>
        <p:origin x="88" y="11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3.png>
</file>

<file path=ppt/media/image4.svg>
</file>

<file path=ppt/media/image5.png>
</file>

<file path=ppt/media/image6.sv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17.12.2024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Hello everyone</a:t>
            </a:r>
          </a:p>
          <a:p>
            <a:r>
              <a:rPr lang="en-US" dirty="0"/>
              <a:t>I am here today to introduce our project, the Car Rental Management System, or CRMS for short. This project was developed with the aim of revolutionizing the car rental industry through the implementation of a digital solution that addresses the growing demand for travel and vehicle rental services.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Our goal with CRMS is not just to provide a tool but to redefine how car rental businesses operate and interact with their clients. We've focused on:</a:t>
            </a:r>
          </a:p>
          <a:p>
            <a:endParaRPr lang="en-US"/>
          </a:p>
          <a:p>
            <a:r>
              <a:rPr lang="en-US"/>
              <a:t>Modularity: Allowing for easy updates and expansions in functionality.</a:t>
            </a:r>
          </a:p>
          <a:p>
            <a:r>
              <a:rPr lang="en-US"/>
              <a:t>Efficiency: Streamlining operations from vehicle management to customer transactions.</a:t>
            </a:r>
          </a:p>
          <a:p>
            <a:r>
              <a:rPr lang="en-US"/>
              <a:t>Customer Satisfaction: Offering a seamless, secure, and informative experience.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90763" y="512763"/>
            <a:ext cx="4562475" cy="2566987"/>
          </a:xfrm>
        </p:spPr>
      </p:sp>
      <p:sp>
        <p:nvSpPr>
          <p:cNvPr id="3" name="备注占位符 2"/>
          <p:cNvSpPr>
            <a:spLocks noGrp="1"/>
          </p:cNvSpPr>
          <p:nvPr>
            <p:ph type="body" idx="1"/>
          </p:nvPr>
        </p:nvSpPr>
        <p:spPr/>
        <p:txBody>
          <a:bodyPr/>
          <a:lstStyle/>
          <a:p>
            <a:r>
              <a:rPr lang="en-US" altLang="zh-CN" dirty="0"/>
              <a:t>My name is Yu </a:t>
            </a:r>
            <a:r>
              <a:rPr lang="en-US" altLang="zh-CN" dirty="0" err="1"/>
              <a:t>Yiduo</a:t>
            </a:r>
            <a:r>
              <a:rPr lang="en-US" altLang="zh-CN" dirty="0"/>
              <a:t>. Next, I will introduce the core framework class, which is "Car Rental Management System.” As the entire project’s startup and function distribution center, this class plays a vital role in the system. Through it, the system realizes efficient interaction between users and administrators. Next, I will introduce the design concept and details of the implementation of this </a:t>
            </a:r>
            <a:r>
              <a:rPr lang="en-US" altLang="zh-CN" dirty="0" err="1"/>
              <a:t>class.This</a:t>
            </a:r>
            <a:r>
              <a:rPr lang="en-US" altLang="zh-CN" dirty="0"/>
              <a:t> is the principal point of our program design.1. The goal of the </a:t>
            </a:r>
            <a:r>
              <a:rPr lang="en-US" altLang="zh-CN" dirty="0" err="1"/>
              <a:t>CarRentalManagementSystem</a:t>
            </a:r>
            <a:r>
              <a:rPr lang="en-US" altLang="zh-CN" dirty="0"/>
              <a:t> </a:t>
            </a:r>
            <a:r>
              <a:rPr lang="en-US" altLang="zh-CN" dirty="0" err="1"/>
              <a:t>class:First</a:t>
            </a:r>
            <a:r>
              <a:rPr lang="en-US" altLang="zh-CN" dirty="0"/>
              <a:t>, we must clarify that this class is a startup system. An important function is to initialize necessary parts, such as </a:t>
            </a:r>
            <a:r>
              <a:rPr lang="en-US" altLang="zh-CN" dirty="0" err="1"/>
              <a:t>RentalManager</a:t>
            </a:r>
            <a:r>
              <a:rPr lang="en-US" altLang="zh-CN" dirty="0"/>
              <a:t>, and be responsible for user login and registration. So, I designed the role management function: Provide different function menus according to user identity to ensure that user operations match permissions. then they can call specific functions of an administrator or user-related modules, such as vehicle management or rental record viewing.</a:t>
            </a:r>
            <a:endParaRPr lang="zh-CN" altLang="en-US" dirty="0"/>
          </a:p>
        </p:txBody>
      </p:sp>
      <p:sp>
        <p:nvSpPr>
          <p:cNvPr id="4" name="灯片编号占位符 3"/>
          <p:cNvSpPr>
            <a:spLocks noGrp="1"/>
          </p:cNvSpPr>
          <p:nvPr>
            <p:ph type="sldNum" sz="quarter" idx="5"/>
          </p:nvPr>
        </p:nvSpPr>
        <p:spPr/>
        <p:txBody>
          <a:bodyPr/>
          <a:lstStyle/>
          <a:p>
            <a:fld id="{871B2431-D351-4C6E-A3CF-9DFAC0E3E050}" type="slidenum">
              <a:rPr lang="cs-CZ" smtClean="0"/>
              <a:t>5</a:t>
            </a:fld>
            <a:endParaRPr lang="cs-CZ"/>
          </a:p>
        </p:txBody>
      </p:sp>
    </p:spTree>
    <p:extLst>
      <p:ext uri="{BB962C8B-B14F-4D97-AF65-F5344CB8AC3E}">
        <p14:creationId xmlns:p14="http://schemas.microsoft.com/office/powerpoint/2010/main" val="22939541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90763" y="512763"/>
            <a:ext cx="4562475" cy="2566987"/>
          </a:xfrm>
        </p:spPr>
      </p:sp>
      <p:sp>
        <p:nvSpPr>
          <p:cNvPr id="3" name="备注占位符 2"/>
          <p:cNvSpPr>
            <a:spLocks noGrp="1"/>
          </p:cNvSpPr>
          <p:nvPr>
            <p:ph type="body" idx="1"/>
          </p:nvPr>
        </p:nvSpPr>
        <p:spPr/>
        <p:txBody>
          <a:bodyPr/>
          <a:lstStyle/>
          <a:p>
            <a:r>
              <a:rPr lang="en-US" altLang="zh-CN" dirty="0"/>
              <a:t>Next, let's analyze the three core functions of this class through specific code snippets and design ideas:1. User login and </a:t>
            </a:r>
            <a:r>
              <a:rPr lang="en-US" altLang="zh-CN" dirty="0" err="1"/>
              <a:t>registrationOur</a:t>
            </a:r>
            <a:r>
              <a:rPr lang="en-US" altLang="zh-CN" dirty="0"/>
              <a:t> system implements user authentication and new account creation through console </a:t>
            </a:r>
            <a:r>
              <a:rPr lang="en-US" altLang="zh-CN" dirty="0" err="1"/>
              <a:t>interaction.For</a:t>
            </a:r>
            <a:r>
              <a:rPr lang="en-US" altLang="zh-CN" dirty="0"/>
              <a:t> new users, the system supports registering two roles: ordinary users and </a:t>
            </a:r>
            <a:r>
              <a:rPr lang="en-US" altLang="zh-CN" dirty="0" err="1"/>
              <a:t>administrators.For</a:t>
            </a:r>
            <a:r>
              <a:rPr lang="en-US" altLang="zh-CN" dirty="0"/>
              <a:t> the administrator role, additional password verification logic is added to ensure the security of high-authority </a:t>
            </a:r>
            <a:r>
              <a:rPr lang="en-US" altLang="zh-CN" dirty="0" err="1"/>
              <a:t>accounts.Through</a:t>
            </a:r>
            <a:r>
              <a:rPr lang="en-US" altLang="zh-CN" dirty="0"/>
              <a:t> this interactive logic, the system can effectively ensure the separation of accounts with different roles and provide clear guidance when registering new accounts.</a:t>
            </a:r>
            <a:endParaRPr lang="zh-CN" altLang="en-US" dirty="0"/>
          </a:p>
        </p:txBody>
      </p:sp>
      <p:sp>
        <p:nvSpPr>
          <p:cNvPr id="4" name="灯片编号占位符 3"/>
          <p:cNvSpPr>
            <a:spLocks noGrp="1"/>
          </p:cNvSpPr>
          <p:nvPr>
            <p:ph type="sldNum" sz="quarter" idx="5"/>
          </p:nvPr>
        </p:nvSpPr>
        <p:spPr/>
        <p:txBody>
          <a:bodyPr/>
          <a:lstStyle/>
          <a:p>
            <a:fld id="{871B2431-D351-4C6E-A3CF-9DFAC0E3E050}" type="slidenum">
              <a:rPr lang="cs-CZ" smtClean="0"/>
              <a:t>6</a:t>
            </a:fld>
            <a:endParaRPr lang="cs-CZ"/>
          </a:p>
        </p:txBody>
      </p:sp>
    </p:spTree>
    <p:extLst>
      <p:ext uri="{BB962C8B-B14F-4D97-AF65-F5344CB8AC3E}">
        <p14:creationId xmlns:p14="http://schemas.microsoft.com/office/powerpoint/2010/main" val="7500127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90763" y="512763"/>
            <a:ext cx="4562475" cy="2566987"/>
          </a:xfrm>
        </p:spPr>
      </p:sp>
      <p:sp>
        <p:nvSpPr>
          <p:cNvPr id="3" name="备注占位符 2"/>
          <p:cNvSpPr>
            <a:spLocks noGrp="1"/>
          </p:cNvSpPr>
          <p:nvPr>
            <p:ph type="body" idx="1"/>
          </p:nvPr>
        </p:nvSpPr>
        <p:spPr/>
        <p:txBody>
          <a:bodyPr/>
          <a:lstStyle/>
          <a:p>
            <a:r>
              <a:rPr lang="en-US" altLang="zh-CN" dirty="0"/>
              <a:t>2. Switching of role </a:t>
            </a:r>
            <a:r>
              <a:rPr lang="en-US" altLang="zh-CN" dirty="0" err="1"/>
              <a:t>menusThe</a:t>
            </a:r>
            <a:r>
              <a:rPr lang="en-US" altLang="zh-CN" dirty="0"/>
              <a:t> system provides different function menus according to user roles. For example, ordinary users can browse and rent vehicles, while administrators can manage vehicle resources and view </a:t>
            </a:r>
            <a:r>
              <a:rPr lang="en-US" altLang="zh-CN" dirty="0" err="1"/>
              <a:t>logs.Design</a:t>
            </a:r>
            <a:r>
              <a:rPr lang="en-US" altLang="zh-CN" dirty="0"/>
              <a:t> </a:t>
            </a:r>
            <a:r>
              <a:rPr lang="en-US" altLang="zh-CN" dirty="0" err="1"/>
              <a:t>highlights:Using</a:t>
            </a:r>
            <a:r>
              <a:rPr lang="en-US" altLang="zh-CN" dirty="0"/>
              <a:t> simple if-else logic, the functional division of roles is clearly </a:t>
            </a:r>
            <a:r>
              <a:rPr lang="en-US" altLang="zh-CN" dirty="0" err="1"/>
              <a:t>implemented.Dynamically</a:t>
            </a:r>
            <a:r>
              <a:rPr lang="en-US" altLang="zh-CN" dirty="0"/>
              <a:t> load the function menu to support subsequent function </a:t>
            </a:r>
            <a:r>
              <a:rPr lang="en-US" altLang="zh-CN" dirty="0" err="1"/>
              <a:t>expansion.This</a:t>
            </a:r>
            <a:r>
              <a:rPr lang="en-US" altLang="zh-CN" dirty="0"/>
              <a:t> logic reflects the flexibility of the framework class, which facilitates different users’ smooth use of the corresponding functions.</a:t>
            </a:r>
            <a:endParaRPr lang="zh-CN" altLang="en-US" dirty="0"/>
          </a:p>
        </p:txBody>
      </p:sp>
      <p:sp>
        <p:nvSpPr>
          <p:cNvPr id="4" name="灯片编号占位符 3"/>
          <p:cNvSpPr>
            <a:spLocks noGrp="1"/>
          </p:cNvSpPr>
          <p:nvPr>
            <p:ph type="sldNum" sz="quarter" idx="5"/>
          </p:nvPr>
        </p:nvSpPr>
        <p:spPr/>
        <p:txBody>
          <a:bodyPr/>
          <a:lstStyle/>
          <a:p>
            <a:fld id="{871B2431-D351-4C6E-A3CF-9DFAC0E3E050}" type="slidenum">
              <a:rPr lang="cs-CZ" smtClean="0"/>
              <a:t>7</a:t>
            </a:fld>
            <a:endParaRPr lang="cs-CZ"/>
          </a:p>
        </p:txBody>
      </p:sp>
    </p:spTree>
    <p:extLst>
      <p:ext uri="{BB962C8B-B14F-4D97-AF65-F5344CB8AC3E}">
        <p14:creationId xmlns:p14="http://schemas.microsoft.com/office/powerpoint/2010/main" val="31452384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90763" y="512763"/>
            <a:ext cx="4562475" cy="2566987"/>
          </a:xfrm>
        </p:spPr>
      </p:sp>
      <p:sp>
        <p:nvSpPr>
          <p:cNvPr id="3" name="备注占位符 2"/>
          <p:cNvSpPr>
            <a:spLocks noGrp="1"/>
          </p:cNvSpPr>
          <p:nvPr>
            <p:ph type="body" idx="1"/>
          </p:nvPr>
        </p:nvSpPr>
        <p:spPr/>
        <p:txBody>
          <a:bodyPr/>
          <a:lstStyle/>
          <a:p>
            <a:r>
              <a:rPr lang="en-US" altLang="zh-CN" dirty="0"/>
              <a:t>3. </a:t>
            </a:r>
            <a:r>
              <a:rPr lang="en-US" altLang="zh-CN" dirty="0" err="1"/>
              <a:t>LoggingFunction</a:t>
            </a:r>
            <a:r>
              <a:rPr lang="en-US" altLang="zh-CN" dirty="0"/>
              <a:t> description: The system writes key operations for log files, such as user login, vehicle addition, or rental </a:t>
            </a:r>
            <a:r>
              <a:rPr lang="en-US" altLang="zh-CN" dirty="0" err="1"/>
              <a:t>records.Design</a:t>
            </a:r>
            <a:r>
              <a:rPr lang="en-US" altLang="zh-CN" dirty="0"/>
              <a:t> </a:t>
            </a:r>
            <a:r>
              <a:rPr lang="en-US" altLang="zh-CN" dirty="0" err="1"/>
              <a:t>highlights:Use</a:t>
            </a:r>
            <a:r>
              <a:rPr lang="en-US" altLang="zh-CN" dirty="0"/>
              <a:t> </a:t>
            </a:r>
            <a:r>
              <a:rPr lang="en-US" altLang="zh-CN" dirty="0" err="1"/>
              <a:t>BufferedWriter</a:t>
            </a:r>
            <a:r>
              <a:rPr lang="en-US" altLang="zh-CN" dirty="0"/>
              <a:t> to achieve efficient file </a:t>
            </a:r>
            <a:r>
              <a:rPr lang="en-US" altLang="zh-CN" dirty="0" err="1"/>
              <a:t>writing.The</a:t>
            </a:r>
            <a:r>
              <a:rPr lang="en-US" altLang="zh-CN" dirty="0"/>
              <a:t> log contains timestamps and detailed descriptions for subsequent </a:t>
            </a:r>
            <a:r>
              <a:rPr lang="en-US" altLang="zh-CN" dirty="0" err="1"/>
              <a:t>review.Through</a:t>
            </a:r>
            <a:r>
              <a:rPr lang="en-US" altLang="zh-CN" dirty="0"/>
              <a:t> this design, administrators can quickly check the system's operation records, improving the system’s transparency and </a:t>
            </a:r>
            <a:r>
              <a:rPr lang="en-US" altLang="zh-CN" dirty="0" err="1"/>
              <a:t>maintainability.These</a:t>
            </a:r>
            <a:r>
              <a:rPr lang="en-US" altLang="zh-CN" dirty="0"/>
              <a:t> are the three main features of the Car Rental Management System. It also has the advantages of clear logic, high security, user-friendliness, and flexible scalability. Through this class, a solid operating foundation will be established for the system</a:t>
            </a:r>
            <a:endParaRPr lang="zh-CN" altLang="en-US" dirty="0"/>
          </a:p>
        </p:txBody>
      </p:sp>
      <p:sp>
        <p:nvSpPr>
          <p:cNvPr id="4" name="灯片编号占位符 3"/>
          <p:cNvSpPr>
            <a:spLocks noGrp="1"/>
          </p:cNvSpPr>
          <p:nvPr>
            <p:ph type="sldNum" sz="quarter" idx="5"/>
          </p:nvPr>
        </p:nvSpPr>
        <p:spPr/>
        <p:txBody>
          <a:bodyPr/>
          <a:lstStyle/>
          <a:p>
            <a:fld id="{871B2431-D351-4C6E-A3CF-9DFAC0E3E050}" type="slidenum">
              <a:rPr lang="cs-CZ" smtClean="0"/>
              <a:t>8</a:t>
            </a:fld>
            <a:endParaRPr lang="cs-CZ"/>
          </a:p>
        </p:txBody>
      </p:sp>
    </p:spTree>
    <p:extLst>
      <p:ext uri="{BB962C8B-B14F-4D97-AF65-F5344CB8AC3E}">
        <p14:creationId xmlns:p14="http://schemas.microsoft.com/office/powerpoint/2010/main" val="2674133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The main purpose of the class is to</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Note that the isAvailable in this project does not use the Boolean type, but the string type. This is because only strings can be saved in txt files. If I use Boolean values, then isAvaliable will only be saved in memory, which does not meet the principle of long-term and continuous availability of our design project.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Our goal with CRMS is not just to provide a tool but to redefine how car rental businesses operate and interact with their clients. We've focused on:</a:t>
            </a:r>
          </a:p>
          <a:p>
            <a:endParaRPr lang="en-US"/>
          </a:p>
          <a:p>
            <a:r>
              <a:rPr lang="en-US"/>
              <a:t>Modularity: Allowing for easy updates and expansions in functionality.</a:t>
            </a:r>
          </a:p>
          <a:p>
            <a:r>
              <a:rPr lang="en-US"/>
              <a:t>Efficiency: Streamlining operations from vehicle management to customer transactions.</a:t>
            </a:r>
          </a:p>
          <a:p>
            <a:r>
              <a:rPr lang="en-US"/>
              <a:t>Customer Satisfaction: Offering a seamless, secure, and informative experience.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2.svg"/></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1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2.sv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2.sv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2.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Freeform 2"/>
          <p:cNvSpPr/>
          <p:nvPr/>
        </p:nvSpPr>
        <p:spPr>
          <a:xfrm>
            <a:off x="10107576" y="-2295434"/>
            <a:ext cx="11221859" cy="11221859"/>
          </a:xfrm>
          <a:custGeom>
            <a:avLst/>
            <a:gdLst/>
            <a:ahLst/>
            <a:cxnLst/>
            <a:rect l="l" t="t" r="r" b="b"/>
            <a:pathLst>
              <a:path w="11221859" h="11221859">
                <a:moveTo>
                  <a:pt x="0" y="0"/>
                </a:moveTo>
                <a:lnTo>
                  <a:pt x="11221858" y="0"/>
                </a:lnTo>
                <a:lnTo>
                  <a:pt x="11221858" y="11221859"/>
                </a:lnTo>
                <a:lnTo>
                  <a:pt x="0" y="11221859"/>
                </a:lnTo>
                <a:lnTo>
                  <a:pt x="0" y="0"/>
                </a:lnTo>
                <a:close/>
              </a:path>
            </a:pathLst>
          </a:custGeom>
          <a:blipFill>
            <a:blip r:embed="rId3">
              <a:alphaModFix amt="52000"/>
              <a:extLst>
                <a:ext uri="{96DAC541-7B7A-43D3-8B79-37D633B846F1}">
                  <asvg:svgBlip xmlns:asvg="http://schemas.microsoft.com/office/drawing/2016/SVG/main" r:embed="rId4"/>
                </a:ext>
              </a:extLst>
            </a:blip>
            <a:stretch>
              <a:fillRect/>
            </a:stretch>
          </a:blipFill>
        </p:spPr>
      </p:sp>
      <p:grpSp>
        <p:nvGrpSpPr>
          <p:cNvPr id="3" name="Group 3"/>
          <p:cNvGrpSpPr/>
          <p:nvPr/>
        </p:nvGrpSpPr>
        <p:grpSpPr>
          <a:xfrm>
            <a:off x="-696258" y="-450527"/>
            <a:ext cx="19680517" cy="1704491"/>
            <a:chOff x="0" y="0"/>
            <a:chExt cx="5183346" cy="448919"/>
          </a:xfrm>
        </p:grpSpPr>
        <p:sp>
          <p:nvSpPr>
            <p:cNvPr id="4" name="Freeform 4"/>
            <p:cNvSpPr/>
            <p:nvPr/>
          </p:nvSpPr>
          <p:spPr>
            <a:xfrm>
              <a:off x="0" y="0"/>
              <a:ext cx="5183346" cy="448919"/>
            </a:xfrm>
            <a:custGeom>
              <a:avLst/>
              <a:gdLst/>
              <a:ahLst/>
              <a:cxnLst/>
              <a:rect l="l" t="t" r="r" b="b"/>
              <a:pathLst>
                <a:path w="5183346" h="448919">
                  <a:moveTo>
                    <a:pt x="0" y="0"/>
                  </a:moveTo>
                  <a:lnTo>
                    <a:pt x="5183346" y="0"/>
                  </a:lnTo>
                  <a:lnTo>
                    <a:pt x="5183346" y="448919"/>
                  </a:lnTo>
                  <a:lnTo>
                    <a:pt x="0" y="448919"/>
                  </a:lnTo>
                  <a:close/>
                </a:path>
              </a:pathLst>
            </a:custGeom>
            <a:solidFill>
              <a:srgbClr val="0003FF"/>
            </a:solidFill>
          </p:spPr>
        </p:sp>
        <p:sp>
          <p:nvSpPr>
            <p:cNvPr id="5" name="TextBox 5"/>
            <p:cNvSpPr txBox="1"/>
            <p:nvPr/>
          </p:nvSpPr>
          <p:spPr>
            <a:xfrm>
              <a:off x="0" y="-57150"/>
              <a:ext cx="5183346" cy="506069"/>
            </a:xfrm>
            <a:prstGeom prst="rect">
              <a:avLst/>
            </a:prstGeom>
          </p:spPr>
          <p:txBody>
            <a:bodyPr lIns="50800" tIns="50800" rIns="50800" bIns="50800" rtlCol="0" anchor="ctr"/>
            <a:lstStyle/>
            <a:p>
              <a:pPr algn="ctr">
                <a:lnSpc>
                  <a:spcPts val="3639"/>
                </a:lnSpc>
              </a:pPr>
              <a:endParaRPr/>
            </a:p>
          </p:txBody>
        </p:sp>
      </p:grpSp>
      <p:sp>
        <p:nvSpPr>
          <p:cNvPr id="6" name="TextBox 6"/>
          <p:cNvSpPr txBox="1"/>
          <p:nvPr/>
        </p:nvSpPr>
        <p:spPr>
          <a:xfrm>
            <a:off x="14141979" y="344568"/>
            <a:ext cx="3117321" cy="448311"/>
          </a:xfrm>
          <a:prstGeom prst="rect">
            <a:avLst/>
          </a:prstGeom>
        </p:spPr>
        <p:txBody>
          <a:bodyPr lIns="0" tIns="0" rIns="0" bIns="0" rtlCol="0" anchor="t">
            <a:spAutoFit/>
          </a:bodyPr>
          <a:lstStyle/>
          <a:p>
            <a:pPr algn="r">
              <a:lnSpc>
                <a:spcPts val="3639"/>
              </a:lnSpc>
              <a:spcBef>
                <a:spcPct val="0"/>
              </a:spcBef>
            </a:pPr>
            <a:r>
              <a:rPr lang="en-US" sz="2599">
                <a:solidFill>
                  <a:srgbClr val="EFEFEF"/>
                </a:solidFill>
                <a:latin typeface="TT Hoves"/>
                <a:ea typeface="TT Hoves"/>
                <a:cs typeface="TT Hoves"/>
                <a:sym typeface="TT Hoves"/>
              </a:rPr>
              <a:t>Final Project</a:t>
            </a:r>
          </a:p>
        </p:txBody>
      </p:sp>
      <p:sp>
        <p:nvSpPr>
          <p:cNvPr id="7" name="TextBox 7"/>
          <p:cNvSpPr txBox="1"/>
          <p:nvPr/>
        </p:nvSpPr>
        <p:spPr>
          <a:xfrm>
            <a:off x="1028700" y="344568"/>
            <a:ext cx="3117321" cy="448311"/>
          </a:xfrm>
          <a:prstGeom prst="rect">
            <a:avLst/>
          </a:prstGeom>
        </p:spPr>
        <p:txBody>
          <a:bodyPr lIns="0" tIns="0" rIns="0" bIns="0" rtlCol="0" anchor="t">
            <a:spAutoFit/>
          </a:bodyPr>
          <a:lstStyle/>
          <a:p>
            <a:pPr algn="just">
              <a:lnSpc>
                <a:spcPts val="3639"/>
              </a:lnSpc>
              <a:spcBef>
                <a:spcPct val="0"/>
              </a:spcBef>
            </a:pPr>
            <a:r>
              <a:rPr lang="en-US" sz="2599">
                <a:solidFill>
                  <a:srgbClr val="EFEFEF"/>
                </a:solidFill>
                <a:latin typeface="TT Hoves"/>
                <a:ea typeface="TT Hoves"/>
                <a:cs typeface="TT Hoves"/>
                <a:sym typeface="TT Hoves"/>
              </a:rPr>
              <a:t>CPS 2232</a:t>
            </a:r>
          </a:p>
        </p:txBody>
      </p:sp>
      <p:sp>
        <p:nvSpPr>
          <p:cNvPr id="8" name="TextBox 8"/>
          <p:cNvSpPr txBox="1"/>
          <p:nvPr/>
        </p:nvSpPr>
        <p:spPr>
          <a:xfrm>
            <a:off x="6657687" y="344568"/>
            <a:ext cx="4972626" cy="448311"/>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TT Hoves"/>
                <a:ea typeface="TT Hoves"/>
                <a:cs typeface="TT Hoves"/>
                <a:sym typeface="TT Hoves"/>
              </a:rPr>
              <a:t>Car Rental Management System</a:t>
            </a:r>
          </a:p>
        </p:txBody>
      </p:sp>
      <p:sp>
        <p:nvSpPr>
          <p:cNvPr id="9" name="TextBox 9"/>
          <p:cNvSpPr txBox="1"/>
          <p:nvPr/>
        </p:nvSpPr>
        <p:spPr>
          <a:xfrm>
            <a:off x="3993721" y="344568"/>
            <a:ext cx="1406261" cy="448311"/>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TT Hoves"/>
                <a:ea typeface="TT Hoves"/>
                <a:cs typeface="TT Hoves"/>
                <a:sym typeface="TT Hoves"/>
              </a:rPr>
              <a:t>-</a:t>
            </a:r>
          </a:p>
        </p:txBody>
      </p:sp>
      <p:sp>
        <p:nvSpPr>
          <p:cNvPr id="10" name="TextBox 10"/>
          <p:cNvSpPr txBox="1"/>
          <p:nvPr/>
        </p:nvSpPr>
        <p:spPr>
          <a:xfrm>
            <a:off x="12626473" y="344568"/>
            <a:ext cx="1406261" cy="448311"/>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TT Hoves"/>
                <a:ea typeface="TT Hoves"/>
                <a:cs typeface="TT Hoves"/>
                <a:sym typeface="TT Hoves"/>
              </a:rPr>
              <a:t>-</a:t>
            </a:r>
          </a:p>
        </p:txBody>
      </p:sp>
      <p:sp>
        <p:nvSpPr>
          <p:cNvPr id="11" name="TextBox 11"/>
          <p:cNvSpPr txBox="1"/>
          <p:nvPr/>
        </p:nvSpPr>
        <p:spPr>
          <a:xfrm>
            <a:off x="1028700" y="2292188"/>
            <a:ext cx="12300903" cy="4080989"/>
          </a:xfrm>
          <a:prstGeom prst="rect">
            <a:avLst/>
          </a:prstGeom>
        </p:spPr>
        <p:txBody>
          <a:bodyPr lIns="0" tIns="0" rIns="0" bIns="0" rtlCol="0" anchor="t">
            <a:spAutoFit/>
          </a:bodyPr>
          <a:lstStyle/>
          <a:p>
            <a:pPr algn="l">
              <a:lnSpc>
                <a:spcPts val="10524"/>
              </a:lnSpc>
            </a:pPr>
            <a:r>
              <a:rPr lang="en-US" sz="11196" b="1" spc="-548">
                <a:solidFill>
                  <a:srgbClr val="343434"/>
                </a:solidFill>
                <a:latin typeface="TT Hoves Bold"/>
                <a:ea typeface="TT Hoves Bold"/>
                <a:cs typeface="TT Hoves Bold"/>
                <a:sym typeface="TT Hoves Bold"/>
              </a:rPr>
              <a:t>Car Rental Management System (CRMS)</a:t>
            </a:r>
          </a:p>
        </p:txBody>
      </p:sp>
      <p:sp>
        <p:nvSpPr>
          <p:cNvPr id="12" name="TextBox 12"/>
          <p:cNvSpPr txBox="1"/>
          <p:nvPr/>
        </p:nvSpPr>
        <p:spPr>
          <a:xfrm>
            <a:off x="10558094" y="6373178"/>
            <a:ext cx="6357857" cy="3333750"/>
          </a:xfrm>
          <a:prstGeom prst="rect">
            <a:avLst/>
          </a:prstGeom>
        </p:spPr>
        <p:txBody>
          <a:bodyPr lIns="0" tIns="0" rIns="0" bIns="0" rtlCol="0" anchor="t">
            <a:spAutoFit/>
          </a:bodyPr>
          <a:lstStyle/>
          <a:p>
            <a:pPr algn="r">
              <a:lnSpc>
                <a:spcPts val="5258"/>
              </a:lnSpc>
            </a:pPr>
            <a:r>
              <a:rPr lang="en-US" sz="4381" spc="-87">
                <a:solidFill>
                  <a:srgbClr val="343434"/>
                </a:solidFill>
                <a:latin typeface="TT Hoves"/>
                <a:ea typeface="TT Hoves"/>
                <a:cs typeface="TT Hoves"/>
                <a:sym typeface="TT Hoves"/>
              </a:rPr>
              <a:t>Mi Yixuan 1307943</a:t>
            </a:r>
          </a:p>
          <a:p>
            <a:pPr algn="r">
              <a:lnSpc>
                <a:spcPts val="5258"/>
              </a:lnSpc>
            </a:pPr>
            <a:r>
              <a:rPr lang="en-US" sz="4381" spc="-87">
                <a:solidFill>
                  <a:srgbClr val="343434"/>
                </a:solidFill>
                <a:latin typeface="TT Hoves"/>
                <a:ea typeface="TT Hoves"/>
                <a:cs typeface="TT Hoves"/>
                <a:sym typeface="TT Hoves"/>
              </a:rPr>
              <a:t>Yu Yiduo 1306057</a:t>
            </a:r>
          </a:p>
          <a:p>
            <a:pPr algn="r">
              <a:lnSpc>
                <a:spcPts val="5258"/>
              </a:lnSpc>
            </a:pPr>
            <a:r>
              <a:rPr lang="en-US" sz="4381" spc="-87">
                <a:solidFill>
                  <a:srgbClr val="343434"/>
                </a:solidFill>
                <a:latin typeface="TT Hoves"/>
                <a:ea typeface="TT Hoves"/>
                <a:cs typeface="TT Hoves"/>
                <a:sym typeface="TT Hoves"/>
              </a:rPr>
              <a:t>Zhao Yiyi 1305974</a:t>
            </a:r>
          </a:p>
          <a:p>
            <a:pPr algn="r">
              <a:lnSpc>
                <a:spcPts val="5258"/>
              </a:lnSpc>
            </a:pPr>
            <a:r>
              <a:rPr lang="en-US" sz="4381" spc="-87">
                <a:solidFill>
                  <a:srgbClr val="343434"/>
                </a:solidFill>
                <a:latin typeface="TT Hoves"/>
                <a:ea typeface="TT Hoves"/>
                <a:cs typeface="TT Hoves"/>
                <a:sym typeface="TT Hoves"/>
              </a:rPr>
              <a:t>Yu Qiyang 1306031</a:t>
            </a:r>
          </a:p>
          <a:p>
            <a:pPr algn="r">
              <a:lnSpc>
                <a:spcPts val="5258"/>
              </a:lnSpc>
            </a:pPr>
            <a:r>
              <a:rPr lang="en-US" sz="4381" spc="-87">
                <a:solidFill>
                  <a:srgbClr val="343434"/>
                </a:solidFill>
                <a:latin typeface="TT Hoves"/>
                <a:ea typeface="TT Hoves"/>
                <a:cs typeface="TT Hoves"/>
                <a:sym typeface="TT Hoves"/>
              </a:rPr>
              <a:t>Jia Taoyin 1306194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Freeform 2"/>
          <p:cNvSpPr/>
          <p:nvPr/>
        </p:nvSpPr>
        <p:spPr>
          <a:xfrm>
            <a:off x="-3805628" y="-3991568"/>
            <a:ext cx="9598990" cy="9598990"/>
          </a:xfrm>
          <a:custGeom>
            <a:avLst/>
            <a:gdLst/>
            <a:ahLst/>
            <a:cxnLst/>
            <a:rect l="l" t="t" r="r" b="b"/>
            <a:pathLst>
              <a:path w="9598990" h="9598990">
                <a:moveTo>
                  <a:pt x="0" y="0"/>
                </a:moveTo>
                <a:lnTo>
                  <a:pt x="9598990" y="0"/>
                </a:lnTo>
                <a:lnTo>
                  <a:pt x="9598990" y="9598990"/>
                </a:lnTo>
                <a:lnTo>
                  <a:pt x="0" y="9598990"/>
                </a:lnTo>
                <a:lnTo>
                  <a:pt x="0" y="0"/>
                </a:lnTo>
                <a:close/>
              </a:path>
            </a:pathLst>
          </a:custGeom>
          <a:blipFill>
            <a:blip r:embed="rId2">
              <a:alphaModFix amt="52000"/>
              <a:extLst>
                <a:ext uri="{96DAC541-7B7A-43D3-8B79-37D633B846F1}">
                  <asvg:svgBlip xmlns:asvg="http://schemas.microsoft.com/office/drawing/2016/SVG/main" r:embed="rId3"/>
                </a:ext>
              </a:extLst>
            </a:blip>
            <a:stretch>
              <a:fillRect/>
            </a:stretch>
          </a:blipFill>
        </p:spPr>
      </p:sp>
      <p:sp>
        <p:nvSpPr>
          <p:cNvPr id="3" name="Freeform 3"/>
          <p:cNvSpPr/>
          <p:nvPr/>
        </p:nvSpPr>
        <p:spPr>
          <a:xfrm>
            <a:off x="8497391" y="47625"/>
            <a:ext cx="9754925" cy="4597009"/>
          </a:xfrm>
          <a:custGeom>
            <a:avLst/>
            <a:gdLst/>
            <a:ahLst/>
            <a:cxnLst/>
            <a:rect l="l" t="t" r="r" b="b"/>
            <a:pathLst>
              <a:path w="9754925" h="4597009">
                <a:moveTo>
                  <a:pt x="0" y="0"/>
                </a:moveTo>
                <a:lnTo>
                  <a:pt x="9754925" y="0"/>
                </a:lnTo>
                <a:lnTo>
                  <a:pt x="9754925" y="4597009"/>
                </a:lnTo>
                <a:lnTo>
                  <a:pt x="0" y="4597009"/>
                </a:lnTo>
                <a:lnTo>
                  <a:pt x="0" y="0"/>
                </a:lnTo>
                <a:close/>
              </a:path>
            </a:pathLst>
          </a:custGeom>
          <a:blipFill>
            <a:blip r:embed="rId4"/>
            <a:stretch>
              <a:fillRect/>
            </a:stretch>
          </a:blipFill>
        </p:spPr>
      </p:sp>
      <p:sp>
        <p:nvSpPr>
          <p:cNvPr id="4" name="Freeform 4"/>
          <p:cNvSpPr/>
          <p:nvPr/>
        </p:nvSpPr>
        <p:spPr>
          <a:xfrm>
            <a:off x="8492378" y="4678862"/>
            <a:ext cx="9759938" cy="3586777"/>
          </a:xfrm>
          <a:custGeom>
            <a:avLst/>
            <a:gdLst/>
            <a:ahLst/>
            <a:cxnLst/>
            <a:rect l="l" t="t" r="r" b="b"/>
            <a:pathLst>
              <a:path w="9759938" h="3586777">
                <a:moveTo>
                  <a:pt x="0" y="0"/>
                </a:moveTo>
                <a:lnTo>
                  <a:pt x="9759938" y="0"/>
                </a:lnTo>
                <a:lnTo>
                  <a:pt x="9759938" y="3586777"/>
                </a:lnTo>
                <a:lnTo>
                  <a:pt x="0" y="3586777"/>
                </a:lnTo>
                <a:lnTo>
                  <a:pt x="0" y="0"/>
                </a:lnTo>
                <a:close/>
              </a:path>
            </a:pathLst>
          </a:custGeom>
          <a:blipFill>
            <a:blip r:embed="rId5"/>
            <a:stretch>
              <a:fillRect/>
            </a:stretch>
          </a:blipFill>
        </p:spPr>
      </p:sp>
      <p:sp>
        <p:nvSpPr>
          <p:cNvPr id="5" name="Freeform 5"/>
          <p:cNvSpPr/>
          <p:nvPr/>
        </p:nvSpPr>
        <p:spPr>
          <a:xfrm>
            <a:off x="7759927" y="8299868"/>
            <a:ext cx="10528073" cy="1974014"/>
          </a:xfrm>
          <a:custGeom>
            <a:avLst/>
            <a:gdLst/>
            <a:ahLst/>
            <a:cxnLst/>
            <a:rect l="l" t="t" r="r" b="b"/>
            <a:pathLst>
              <a:path w="10528073" h="1974014">
                <a:moveTo>
                  <a:pt x="0" y="0"/>
                </a:moveTo>
                <a:lnTo>
                  <a:pt x="10528073" y="0"/>
                </a:lnTo>
                <a:lnTo>
                  <a:pt x="10528073" y="1974014"/>
                </a:lnTo>
                <a:lnTo>
                  <a:pt x="0" y="1974014"/>
                </a:lnTo>
                <a:lnTo>
                  <a:pt x="0" y="0"/>
                </a:lnTo>
                <a:close/>
              </a:path>
            </a:pathLst>
          </a:custGeom>
          <a:blipFill>
            <a:blip r:embed="rId6"/>
            <a:stretch>
              <a:fillRect/>
            </a:stretch>
          </a:blipFill>
        </p:spPr>
      </p:sp>
      <p:sp>
        <p:nvSpPr>
          <p:cNvPr id="6" name="TextBox 6"/>
          <p:cNvSpPr txBox="1"/>
          <p:nvPr/>
        </p:nvSpPr>
        <p:spPr>
          <a:xfrm>
            <a:off x="1750355" y="2464630"/>
            <a:ext cx="6009572" cy="2214233"/>
          </a:xfrm>
          <a:prstGeom prst="rect">
            <a:avLst/>
          </a:prstGeom>
        </p:spPr>
        <p:txBody>
          <a:bodyPr lIns="0" tIns="0" rIns="0" bIns="0" rtlCol="0" anchor="t">
            <a:spAutoFit/>
          </a:bodyPr>
          <a:lstStyle/>
          <a:p>
            <a:pPr algn="l">
              <a:lnSpc>
                <a:spcPts val="4480"/>
              </a:lnSpc>
            </a:pPr>
            <a:r>
              <a:rPr lang="en-US" sz="3200" b="1" spc="51">
                <a:solidFill>
                  <a:srgbClr val="000000"/>
                </a:solidFill>
                <a:latin typeface="TT Hoves Bold"/>
                <a:ea typeface="TT Hoves Bold"/>
                <a:cs typeface="TT Hoves Bold"/>
                <a:sym typeface="TT Hoves Bold"/>
              </a:rPr>
              <a:t>loadVehicles()</a:t>
            </a:r>
            <a:r>
              <a:rPr lang="en-US" sz="3200" spc="51">
                <a:solidFill>
                  <a:srgbClr val="000000"/>
                </a:solidFill>
                <a:latin typeface="TT Hoves"/>
                <a:ea typeface="TT Hoves"/>
                <a:cs typeface="TT Hoves"/>
                <a:sym typeface="TT Hoves"/>
              </a:rPr>
              <a:t> will read the vehicle information from the Vehicles.txt file on the desktop</a:t>
            </a:r>
          </a:p>
          <a:p>
            <a:pPr algn="l">
              <a:lnSpc>
                <a:spcPts val="4480"/>
              </a:lnSpc>
              <a:spcBef>
                <a:spcPct val="0"/>
              </a:spcBef>
            </a:pPr>
            <a:endParaRPr lang="en-US" sz="3200" spc="51">
              <a:solidFill>
                <a:srgbClr val="000000"/>
              </a:solidFill>
              <a:latin typeface="TT Hoves"/>
              <a:ea typeface="TT Hoves"/>
              <a:cs typeface="TT Hoves"/>
              <a:sym typeface="TT Hoves"/>
            </a:endParaRPr>
          </a:p>
        </p:txBody>
      </p:sp>
      <p:sp>
        <p:nvSpPr>
          <p:cNvPr id="7" name="TextBox 7"/>
          <p:cNvSpPr txBox="1"/>
          <p:nvPr/>
        </p:nvSpPr>
        <p:spPr>
          <a:xfrm>
            <a:off x="203885" y="4779347"/>
            <a:ext cx="8528376" cy="3338183"/>
          </a:xfrm>
          <a:prstGeom prst="rect">
            <a:avLst/>
          </a:prstGeom>
        </p:spPr>
        <p:txBody>
          <a:bodyPr lIns="0" tIns="0" rIns="0" bIns="0" rtlCol="0" anchor="t">
            <a:spAutoFit/>
          </a:bodyPr>
          <a:lstStyle/>
          <a:p>
            <a:pPr algn="l">
              <a:lnSpc>
                <a:spcPts val="4480"/>
              </a:lnSpc>
            </a:pPr>
            <a:r>
              <a:rPr lang="en-US" sz="3200" b="1" spc="51">
                <a:solidFill>
                  <a:srgbClr val="000000"/>
                </a:solidFill>
                <a:latin typeface="TT Hoves Bold"/>
                <a:ea typeface="TT Hoves Bold"/>
                <a:cs typeface="TT Hoves Bold"/>
                <a:sym typeface="TT Hoves Bold"/>
              </a:rPr>
              <a:t>loadAccounts()</a:t>
            </a:r>
            <a:r>
              <a:rPr lang="en-US" sz="3200" spc="51">
                <a:solidFill>
                  <a:srgbClr val="000000"/>
                </a:solidFill>
                <a:latin typeface="TT Hoves"/>
                <a:ea typeface="TT Hoves"/>
                <a:cs typeface="TT Hoves"/>
                <a:sym typeface="TT Hoves"/>
              </a:rPr>
              <a:t> will load the existing account from the Account.txt file on the desktop and read the password, whether the account is an administrator, and other information from it for subsequent operations</a:t>
            </a:r>
          </a:p>
          <a:p>
            <a:pPr algn="l">
              <a:lnSpc>
                <a:spcPts val="4480"/>
              </a:lnSpc>
              <a:spcBef>
                <a:spcPct val="0"/>
              </a:spcBef>
            </a:pPr>
            <a:endParaRPr lang="en-US" sz="3200" spc="51">
              <a:solidFill>
                <a:srgbClr val="000000"/>
              </a:solidFill>
              <a:latin typeface="TT Hoves"/>
              <a:ea typeface="TT Hoves"/>
              <a:cs typeface="TT Hoves"/>
              <a:sym typeface="TT Hoves"/>
            </a:endParaRPr>
          </a:p>
        </p:txBody>
      </p:sp>
      <p:sp>
        <p:nvSpPr>
          <p:cNvPr id="8" name="TextBox 8"/>
          <p:cNvSpPr txBox="1"/>
          <p:nvPr/>
        </p:nvSpPr>
        <p:spPr>
          <a:xfrm>
            <a:off x="462828" y="7846384"/>
            <a:ext cx="6833480" cy="2776208"/>
          </a:xfrm>
          <a:prstGeom prst="rect">
            <a:avLst/>
          </a:prstGeom>
        </p:spPr>
        <p:txBody>
          <a:bodyPr lIns="0" tIns="0" rIns="0" bIns="0" rtlCol="0" anchor="t">
            <a:spAutoFit/>
          </a:bodyPr>
          <a:lstStyle/>
          <a:p>
            <a:pPr algn="l">
              <a:lnSpc>
                <a:spcPts val="4480"/>
              </a:lnSpc>
            </a:pPr>
            <a:endParaRPr/>
          </a:p>
          <a:p>
            <a:pPr algn="l">
              <a:lnSpc>
                <a:spcPts val="4480"/>
              </a:lnSpc>
            </a:pPr>
            <a:r>
              <a:rPr lang="en-US" sz="3200" b="1" spc="51">
                <a:solidFill>
                  <a:srgbClr val="000000"/>
                </a:solidFill>
                <a:latin typeface="TT Hoves Bold"/>
                <a:ea typeface="TT Hoves Bold"/>
                <a:cs typeface="TT Hoves Bold"/>
                <a:sym typeface="TT Hoves Bold"/>
              </a:rPr>
              <a:t>createAccount()</a:t>
            </a:r>
            <a:r>
              <a:rPr lang="en-US" sz="3200" spc="51">
                <a:solidFill>
                  <a:srgbClr val="000000"/>
                </a:solidFill>
                <a:latin typeface="TT Hoves"/>
                <a:ea typeface="TT Hoves"/>
                <a:cs typeface="TT Hoves"/>
                <a:sym typeface="TT Hoves"/>
              </a:rPr>
              <a:t> will add the user to the Accounts.txt file on the desktop</a:t>
            </a:r>
          </a:p>
          <a:p>
            <a:pPr algn="l">
              <a:lnSpc>
                <a:spcPts val="4480"/>
              </a:lnSpc>
              <a:spcBef>
                <a:spcPct val="0"/>
              </a:spcBef>
            </a:pPr>
            <a:endParaRPr lang="en-US" sz="3200" spc="51">
              <a:solidFill>
                <a:srgbClr val="000000"/>
              </a:solidFill>
              <a:latin typeface="TT Hoves"/>
              <a:ea typeface="TT Hoves"/>
              <a:cs typeface="TT Hoves"/>
              <a:sym typeface="TT Hoves"/>
            </a:endParaRPr>
          </a:p>
        </p:txBody>
      </p:sp>
      <p:sp>
        <p:nvSpPr>
          <p:cNvPr id="9" name="TextBox 9"/>
          <p:cNvSpPr txBox="1"/>
          <p:nvPr/>
        </p:nvSpPr>
        <p:spPr>
          <a:xfrm>
            <a:off x="711496" y="764830"/>
            <a:ext cx="5858693" cy="1056240"/>
          </a:xfrm>
          <a:prstGeom prst="rect">
            <a:avLst/>
          </a:prstGeom>
        </p:spPr>
        <p:txBody>
          <a:bodyPr lIns="0" tIns="0" rIns="0" bIns="0" rtlCol="0" anchor="t">
            <a:spAutoFit/>
          </a:bodyPr>
          <a:lstStyle/>
          <a:p>
            <a:pPr algn="l">
              <a:lnSpc>
                <a:spcPts val="8037"/>
              </a:lnSpc>
            </a:pPr>
            <a:r>
              <a:rPr lang="en-US" sz="7654" b="1" spc="-375">
                <a:solidFill>
                  <a:srgbClr val="000000"/>
                </a:solidFill>
                <a:latin typeface="TT Hoves Bold"/>
                <a:ea typeface="TT Hoves Bold"/>
                <a:cs typeface="TT Hoves Bold"/>
                <a:sym typeface="TT Hoves Bold"/>
              </a:rPr>
              <a:t>IO Exception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Freeform 2"/>
          <p:cNvSpPr/>
          <p:nvPr/>
        </p:nvSpPr>
        <p:spPr>
          <a:xfrm>
            <a:off x="-3805628" y="-3991568"/>
            <a:ext cx="9598990" cy="9598990"/>
          </a:xfrm>
          <a:custGeom>
            <a:avLst/>
            <a:gdLst/>
            <a:ahLst/>
            <a:cxnLst/>
            <a:rect l="l" t="t" r="r" b="b"/>
            <a:pathLst>
              <a:path w="9598990" h="9598990">
                <a:moveTo>
                  <a:pt x="0" y="0"/>
                </a:moveTo>
                <a:lnTo>
                  <a:pt x="9598990" y="0"/>
                </a:lnTo>
                <a:lnTo>
                  <a:pt x="9598990" y="9598990"/>
                </a:lnTo>
                <a:lnTo>
                  <a:pt x="0" y="9598990"/>
                </a:lnTo>
                <a:lnTo>
                  <a:pt x="0" y="0"/>
                </a:lnTo>
                <a:close/>
              </a:path>
            </a:pathLst>
          </a:custGeom>
          <a:blipFill>
            <a:blip r:embed="rId2">
              <a:alphaModFix amt="52000"/>
              <a:extLst>
                <a:ext uri="{96DAC541-7B7A-43D3-8B79-37D633B846F1}">
                  <asvg:svgBlip xmlns:asvg="http://schemas.microsoft.com/office/drawing/2016/SVG/main" r:embed="rId3"/>
                </a:ext>
              </a:extLst>
            </a:blip>
            <a:stretch>
              <a:fillRect/>
            </a:stretch>
          </a:blipFill>
        </p:spPr>
      </p:sp>
      <p:sp>
        <p:nvSpPr>
          <p:cNvPr id="3" name="Freeform 3"/>
          <p:cNvSpPr/>
          <p:nvPr/>
        </p:nvSpPr>
        <p:spPr>
          <a:xfrm>
            <a:off x="8118121" y="0"/>
            <a:ext cx="8967132" cy="4651700"/>
          </a:xfrm>
          <a:custGeom>
            <a:avLst/>
            <a:gdLst/>
            <a:ahLst/>
            <a:cxnLst/>
            <a:rect l="l" t="t" r="r" b="b"/>
            <a:pathLst>
              <a:path w="8967132" h="4651700">
                <a:moveTo>
                  <a:pt x="0" y="0"/>
                </a:moveTo>
                <a:lnTo>
                  <a:pt x="8967132" y="0"/>
                </a:lnTo>
                <a:lnTo>
                  <a:pt x="8967132" y="4651700"/>
                </a:lnTo>
                <a:lnTo>
                  <a:pt x="0" y="4651700"/>
                </a:lnTo>
                <a:lnTo>
                  <a:pt x="0" y="0"/>
                </a:lnTo>
                <a:close/>
              </a:path>
            </a:pathLst>
          </a:custGeom>
          <a:blipFill>
            <a:blip r:embed="rId4"/>
            <a:stretch>
              <a:fillRect/>
            </a:stretch>
          </a:blipFill>
        </p:spPr>
      </p:sp>
      <p:sp>
        <p:nvSpPr>
          <p:cNvPr id="4" name="Freeform 4"/>
          <p:cNvSpPr/>
          <p:nvPr/>
        </p:nvSpPr>
        <p:spPr>
          <a:xfrm>
            <a:off x="8118121" y="4799609"/>
            <a:ext cx="10031745" cy="5216507"/>
          </a:xfrm>
          <a:custGeom>
            <a:avLst/>
            <a:gdLst/>
            <a:ahLst/>
            <a:cxnLst/>
            <a:rect l="l" t="t" r="r" b="b"/>
            <a:pathLst>
              <a:path w="10031745" h="5216507">
                <a:moveTo>
                  <a:pt x="0" y="0"/>
                </a:moveTo>
                <a:lnTo>
                  <a:pt x="10031745" y="0"/>
                </a:lnTo>
                <a:lnTo>
                  <a:pt x="10031745" y="5216508"/>
                </a:lnTo>
                <a:lnTo>
                  <a:pt x="0" y="5216508"/>
                </a:lnTo>
                <a:lnTo>
                  <a:pt x="0" y="0"/>
                </a:lnTo>
                <a:close/>
              </a:path>
            </a:pathLst>
          </a:custGeom>
          <a:blipFill>
            <a:blip r:embed="rId5"/>
            <a:stretch>
              <a:fillRect/>
            </a:stretch>
          </a:blipFill>
        </p:spPr>
      </p:sp>
      <p:sp>
        <p:nvSpPr>
          <p:cNvPr id="5" name="TextBox 5"/>
          <p:cNvSpPr txBox="1"/>
          <p:nvPr/>
        </p:nvSpPr>
        <p:spPr>
          <a:xfrm>
            <a:off x="401549" y="760302"/>
            <a:ext cx="7563227" cy="3900158"/>
          </a:xfrm>
          <a:prstGeom prst="rect">
            <a:avLst/>
          </a:prstGeom>
        </p:spPr>
        <p:txBody>
          <a:bodyPr lIns="0" tIns="0" rIns="0" bIns="0" rtlCol="0" anchor="t">
            <a:spAutoFit/>
          </a:bodyPr>
          <a:lstStyle/>
          <a:p>
            <a:pPr algn="l">
              <a:lnSpc>
                <a:spcPts val="4480"/>
              </a:lnSpc>
            </a:pPr>
            <a:r>
              <a:rPr lang="en-US" sz="3200" spc="51">
                <a:solidFill>
                  <a:srgbClr val="000000"/>
                </a:solidFill>
                <a:latin typeface="TT Hoves"/>
                <a:ea typeface="TT Hoves"/>
                <a:cs typeface="TT Hoves"/>
                <a:sym typeface="TT Hoves"/>
              </a:rPr>
              <a:t>There are two ways to verify users.</a:t>
            </a:r>
          </a:p>
          <a:p>
            <a:pPr algn="l">
              <a:lnSpc>
                <a:spcPts val="4480"/>
              </a:lnSpc>
            </a:pPr>
            <a:r>
              <a:rPr lang="en-US" sz="3200" b="1" spc="51">
                <a:solidFill>
                  <a:srgbClr val="000000"/>
                </a:solidFill>
                <a:latin typeface="TT Hoves Bold"/>
                <a:ea typeface="TT Hoves Bold"/>
                <a:cs typeface="TT Hoves Bold"/>
                <a:sym typeface="TT Hoves Bold"/>
              </a:rPr>
              <a:t>authenticate()</a:t>
            </a:r>
            <a:r>
              <a:rPr lang="en-US" sz="3200" spc="51">
                <a:solidFill>
                  <a:srgbClr val="000000"/>
                </a:solidFill>
                <a:latin typeface="TT Hoves"/>
                <a:ea typeface="TT Hoves"/>
                <a:cs typeface="TT Hoves"/>
                <a:sym typeface="TT Hoves"/>
              </a:rPr>
              <a:t> is to check whether the user's account and password are correct. </a:t>
            </a:r>
          </a:p>
          <a:p>
            <a:pPr algn="l">
              <a:lnSpc>
                <a:spcPts val="4480"/>
              </a:lnSpc>
            </a:pPr>
            <a:r>
              <a:rPr lang="en-US" sz="3200" b="1" spc="51">
                <a:solidFill>
                  <a:srgbClr val="000000"/>
                </a:solidFill>
                <a:latin typeface="TT Hoves Bold"/>
                <a:ea typeface="TT Hoves Bold"/>
                <a:cs typeface="TT Hoves Bold"/>
                <a:sym typeface="TT Hoves Bold"/>
              </a:rPr>
              <a:t>isAdmin()</a:t>
            </a:r>
            <a:r>
              <a:rPr lang="en-US" sz="3200" spc="51">
                <a:solidFill>
                  <a:srgbClr val="000000"/>
                </a:solidFill>
                <a:latin typeface="TT Hoves"/>
                <a:ea typeface="TT Hoves"/>
                <a:cs typeface="TT Hoves"/>
                <a:sym typeface="TT Hoves"/>
              </a:rPr>
              <a:t> is to detect whether the user is an administrator.</a:t>
            </a:r>
          </a:p>
          <a:p>
            <a:pPr algn="l">
              <a:lnSpc>
                <a:spcPts val="4480"/>
              </a:lnSpc>
              <a:spcBef>
                <a:spcPct val="0"/>
              </a:spcBef>
            </a:pPr>
            <a:endParaRPr lang="en-US" sz="3200" spc="51">
              <a:solidFill>
                <a:srgbClr val="000000"/>
              </a:solidFill>
              <a:latin typeface="TT Hoves"/>
              <a:ea typeface="TT Hoves"/>
              <a:cs typeface="TT Hoves"/>
              <a:sym typeface="TT Hoves"/>
            </a:endParaRPr>
          </a:p>
        </p:txBody>
      </p:sp>
      <p:sp>
        <p:nvSpPr>
          <p:cNvPr id="6" name="TextBox 6"/>
          <p:cNvSpPr txBox="1"/>
          <p:nvPr/>
        </p:nvSpPr>
        <p:spPr>
          <a:xfrm>
            <a:off x="228347" y="4902539"/>
            <a:ext cx="7736429" cy="2776208"/>
          </a:xfrm>
          <a:prstGeom prst="rect">
            <a:avLst/>
          </a:prstGeom>
        </p:spPr>
        <p:txBody>
          <a:bodyPr lIns="0" tIns="0" rIns="0" bIns="0" rtlCol="0" anchor="t">
            <a:spAutoFit/>
          </a:bodyPr>
          <a:lstStyle/>
          <a:p>
            <a:pPr algn="l">
              <a:lnSpc>
                <a:spcPts val="4480"/>
              </a:lnSpc>
              <a:spcBef>
                <a:spcPct val="0"/>
              </a:spcBef>
            </a:pPr>
            <a:r>
              <a:rPr lang="en-US" sz="3200" b="1" spc="51">
                <a:solidFill>
                  <a:srgbClr val="000000"/>
                </a:solidFill>
                <a:latin typeface="TT Hoves Bold"/>
                <a:ea typeface="TT Hoves Bold"/>
                <a:cs typeface="TT Hoves Bold"/>
                <a:sym typeface="TT Hoves Bold"/>
              </a:rPr>
              <a:t>listVehicles()</a:t>
            </a:r>
            <a:r>
              <a:rPr lang="en-US" sz="3200" spc="51">
                <a:solidFill>
                  <a:srgbClr val="000000"/>
                </a:solidFill>
                <a:latin typeface="TT Hoves"/>
                <a:ea typeface="TT Hoves"/>
                <a:cs typeface="TT Hoves"/>
                <a:sym typeface="TT Hoves"/>
              </a:rPr>
              <a:t> is to view all vehicle basic information. </a:t>
            </a:r>
          </a:p>
          <a:p>
            <a:pPr algn="l">
              <a:lnSpc>
                <a:spcPts val="4480"/>
              </a:lnSpc>
              <a:spcBef>
                <a:spcPct val="0"/>
              </a:spcBef>
            </a:pPr>
            <a:r>
              <a:rPr lang="en-US" sz="3200" b="1" spc="51">
                <a:solidFill>
                  <a:srgbClr val="000000"/>
                </a:solidFill>
                <a:latin typeface="TT Hoves Bold"/>
                <a:ea typeface="TT Hoves Bold"/>
                <a:cs typeface="TT Hoves Bold"/>
                <a:sym typeface="TT Hoves Bold"/>
              </a:rPr>
              <a:t>viewVehicleDetails()</a:t>
            </a:r>
            <a:r>
              <a:rPr lang="en-US" sz="3200" spc="51">
                <a:solidFill>
                  <a:srgbClr val="000000"/>
                </a:solidFill>
                <a:latin typeface="TT Hoves"/>
                <a:ea typeface="TT Hoves"/>
                <a:cs typeface="TT Hoves"/>
                <a:sym typeface="TT Hoves"/>
              </a:rPr>
              <a:t> is to view individual vehicle details, using formatted console printing.</a:t>
            </a:r>
          </a:p>
        </p:txBody>
      </p:sp>
      <p:sp>
        <p:nvSpPr>
          <p:cNvPr id="7" name="TextBox 7"/>
          <p:cNvSpPr txBox="1"/>
          <p:nvPr/>
        </p:nvSpPr>
        <p:spPr>
          <a:xfrm>
            <a:off x="401549" y="8408359"/>
            <a:ext cx="7736429" cy="1652258"/>
          </a:xfrm>
          <a:prstGeom prst="rect">
            <a:avLst/>
          </a:prstGeom>
        </p:spPr>
        <p:txBody>
          <a:bodyPr lIns="0" tIns="0" rIns="0" bIns="0" rtlCol="0" anchor="t">
            <a:spAutoFit/>
          </a:bodyPr>
          <a:lstStyle/>
          <a:p>
            <a:pPr algn="l">
              <a:lnSpc>
                <a:spcPts val="4480"/>
              </a:lnSpc>
            </a:pPr>
            <a:r>
              <a:rPr lang="en-US" sz="3200" b="1" spc="51">
                <a:solidFill>
                  <a:srgbClr val="000000"/>
                </a:solidFill>
                <a:latin typeface="TT Hoves Bold"/>
                <a:ea typeface="TT Hoves Bold"/>
                <a:cs typeface="TT Hoves Bold"/>
                <a:sym typeface="TT Hoves Bold"/>
              </a:rPr>
              <a:t>addVehicle(), removeVehicle(), saveVehicles(), updateAccountFile()</a:t>
            </a:r>
          </a:p>
          <a:p>
            <a:pPr algn="l">
              <a:lnSpc>
                <a:spcPts val="4480"/>
              </a:lnSpc>
              <a:spcBef>
                <a:spcPct val="0"/>
              </a:spcBef>
            </a:pPr>
            <a:r>
              <a:rPr lang="en-US" sz="3200" spc="51">
                <a:solidFill>
                  <a:srgbClr val="000000"/>
                </a:solidFill>
                <a:latin typeface="TT Hoves"/>
                <a:ea typeface="TT Hoves"/>
                <a:cs typeface="TT Hoves"/>
                <a:sym typeface="TT Hoves"/>
              </a:rPr>
              <a:t>record information on Vehicles.txt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Freeform 2"/>
          <p:cNvSpPr/>
          <p:nvPr/>
        </p:nvSpPr>
        <p:spPr>
          <a:xfrm>
            <a:off x="-3805628" y="-3991568"/>
            <a:ext cx="9598990" cy="9598990"/>
          </a:xfrm>
          <a:custGeom>
            <a:avLst/>
            <a:gdLst/>
            <a:ahLst/>
            <a:cxnLst/>
            <a:rect l="l" t="t" r="r" b="b"/>
            <a:pathLst>
              <a:path w="9598990" h="9598990">
                <a:moveTo>
                  <a:pt x="0" y="0"/>
                </a:moveTo>
                <a:lnTo>
                  <a:pt x="9598990" y="0"/>
                </a:lnTo>
                <a:lnTo>
                  <a:pt x="9598990" y="9598990"/>
                </a:lnTo>
                <a:lnTo>
                  <a:pt x="0" y="9598990"/>
                </a:lnTo>
                <a:lnTo>
                  <a:pt x="0" y="0"/>
                </a:lnTo>
                <a:close/>
              </a:path>
            </a:pathLst>
          </a:custGeom>
          <a:blipFill>
            <a:blip r:embed="rId3">
              <a:alphaModFix amt="52000"/>
              <a:extLst>
                <a:ext uri="{96DAC541-7B7A-43D3-8B79-37D633B846F1}">
                  <asvg:svgBlip xmlns:asvg="http://schemas.microsoft.com/office/drawing/2016/SVG/main" r:embed="rId4"/>
                </a:ext>
              </a:extLst>
            </a:blip>
            <a:stretch>
              <a:fillRect/>
            </a:stretch>
          </a:blipFill>
        </p:spPr>
      </p:sp>
      <p:sp>
        <p:nvSpPr>
          <p:cNvPr id="3" name="Freeform 3"/>
          <p:cNvSpPr/>
          <p:nvPr/>
        </p:nvSpPr>
        <p:spPr>
          <a:xfrm>
            <a:off x="8748926" y="171682"/>
            <a:ext cx="9539074" cy="6474647"/>
          </a:xfrm>
          <a:custGeom>
            <a:avLst/>
            <a:gdLst/>
            <a:ahLst/>
            <a:cxnLst/>
            <a:rect l="l" t="t" r="r" b="b"/>
            <a:pathLst>
              <a:path w="9539074" h="6474647">
                <a:moveTo>
                  <a:pt x="0" y="0"/>
                </a:moveTo>
                <a:lnTo>
                  <a:pt x="9539074" y="0"/>
                </a:lnTo>
                <a:lnTo>
                  <a:pt x="9539074" y="6474647"/>
                </a:lnTo>
                <a:lnTo>
                  <a:pt x="0" y="6474647"/>
                </a:lnTo>
                <a:lnTo>
                  <a:pt x="0" y="0"/>
                </a:lnTo>
                <a:close/>
              </a:path>
            </a:pathLst>
          </a:custGeom>
          <a:blipFill>
            <a:blip r:embed="rId5"/>
            <a:stretch>
              <a:fillRect/>
            </a:stretch>
          </a:blipFill>
        </p:spPr>
      </p:sp>
      <p:sp>
        <p:nvSpPr>
          <p:cNvPr id="4" name="Freeform 4"/>
          <p:cNvSpPr/>
          <p:nvPr/>
        </p:nvSpPr>
        <p:spPr>
          <a:xfrm>
            <a:off x="19050" y="4636562"/>
            <a:ext cx="8944678" cy="5791679"/>
          </a:xfrm>
          <a:custGeom>
            <a:avLst/>
            <a:gdLst/>
            <a:ahLst/>
            <a:cxnLst/>
            <a:rect l="l" t="t" r="r" b="b"/>
            <a:pathLst>
              <a:path w="8944678" h="5791679">
                <a:moveTo>
                  <a:pt x="0" y="0"/>
                </a:moveTo>
                <a:lnTo>
                  <a:pt x="8944678" y="0"/>
                </a:lnTo>
                <a:lnTo>
                  <a:pt x="8944678" y="5791679"/>
                </a:lnTo>
                <a:lnTo>
                  <a:pt x="0" y="5791679"/>
                </a:lnTo>
                <a:lnTo>
                  <a:pt x="0" y="0"/>
                </a:lnTo>
                <a:close/>
              </a:path>
            </a:pathLst>
          </a:custGeom>
          <a:blipFill>
            <a:blip r:embed="rId6"/>
            <a:stretch>
              <a:fillRect/>
            </a:stretch>
          </a:blipFill>
        </p:spPr>
      </p:sp>
      <p:sp>
        <p:nvSpPr>
          <p:cNvPr id="5" name="TextBox 5"/>
          <p:cNvSpPr txBox="1"/>
          <p:nvPr/>
        </p:nvSpPr>
        <p:spPr>
          <a:xfrm>
            <a:off x="326476" y="981075"/>
            <a:ext cx="8596526" cy="3338183"/>
          </a:xfrm>
          <a:prstGeom prst="rect">
            <a:avLst/>
          </a:prstGeom>
        </p:spPr>
        <p:txBody>
          <a:bodyPr lIns="0" tIns="0" rIns="0" bIns="0" rtlCol="0" anchor="t">
            <a:spAutoFit/>
          </a:bodyPr>
          <a:lstStyle/>
          <a:p>
            <a:pPr algn="l">
              <a:lnSpc>
                <a:spcPts val="4480"/>
              </a:lnSpc>
            </a:pPr>
            <a:r>
              <a:rPr lang="en-US" sz="3200" b="1" spc="51">
                <a:solidFill>
                  <a:srgbClr val="000000"/>
                </a:solidFill>
                <a:latin typeface="TT Hoves Bold"/>
                <a:ea typeface="TT Hoves Bold"/>
                <a:cs typeface="TT Hoves Bold"/>
                <a:sym typeface="TT Hoves Bold"/>
              </a:rPr>
              <a:t>rentVehicle()</a:t>
            </a:r>
          </a:p>
          <a:p>
            <a:pPr algn="l">
              <a:lnSpc>
                <a:spcPts val="4480"/>
              </a:lnSpc>
            </a:pPr>
            <a:r>
              <a:rPr lang="en-US" sz="3200" spc="51">
                <a:solidFill>
                  <a:srgbClr val="000000"/>
                </a:solidFill>
                <a:latin typeface="TT Hoves"/>
                <a:ea typeface="TT Hoves"/>
                <a:cs typeface="TT Hoves"/>
                <a:sym typeface="TT Hoves"/>
              </a:rPr>
              <a:t>If the car is rented out, an email will be sent to the user, and the isAvaliable property of the car will be changed to false.</a:t>
            </a:r>
          </a:p>
          <a:p>
            <a:pPr marL="690984" lvl="1" indent="-345492" algn="l">
              <a:lnSpc>
                <a:spcPts val="4480"/>
              </a:lnSpc>
              <a:buFont typeface="Arial"/>
              <a:buChar char="•"/>
            </a:pPr>
            <a:r>
              <a:rPr lang="en-US" sz="3200" spc="51">
                <a:solidFill>
                  <a:srgbClr val="000000"/>
                </a:solidFill>
                <a:latin typeface="TT Hoves"/>
                <a:ea typeface="TT Hoves"/>
                <a:cs typeface="TT Hoves"/>
                <a:sym typeface="TT Hoves"/>
              </a:rPr>
              <a:t> The isAvailable use the string type.</a:t>
            </a:r>
          </a:p>
          <a:p>
            <a:pPr algn="l">
              <a:lnSpc>
                <a:spcPts val="4480"/>
              </a:lnSpc>
              <a:spcBef>
                <a:spcPct val="0"/>
              </a:spcBef>
            </a:pPr>
            <a:endParaRPr lang="en-US" sz="3200" spc="51">
              <a:solidFill>
                <a:srgbClr val="000000"/>
              </a:solidFill>
              <a:latin typeface="TT Hoves"/>
              <a:ea typeface="TT Hoves"/>
              <a:cs typeface="TT Hoves"/>
              <a:sym typeface="TT Hoves"/>
            </a:endParaRPr>
          </a:p>
        </p:txBody>
      </p:sp>
      <p:sp>
        <p:nvSpPr>
          <p:cNvPr id="6" name="TextBox 6"/>
          <p:cNvSpPr txBox="1"/>
          <p:nvPr/>
        </p:nvSpPr>
        <p:spPr>
          <a:xfrm>
            <a:off x="9526238" y="6739946"/>
            <a:ext cx="8455254" cy="3338183"/>
          </a:xfrm>
          <a:prstGeom prst="rect">
            <a:avLst/>
          </a:prstGeom>
        </p:spPr>
        <p:txBody>
          <a:bodyPr lIns="0" tIns="0" rIns="0" bIns="0" rtlCol="0" anchor="t">
            <a:spAutoFit/>
          </a:bodyPr>
          <a:lstStyle/>
          <a:p>
            <a:pPr algn="l">
              <a:lnSpc>
                <a:spcPts val="4480"/>
              </a:lnSpc>
            </a:pPr>
            <a:r>
              <a:rPr lang="en-US" sz="3200" b="1" spc="51">
                <a:solidFill>
                  <a:srgbClr val="000000"/>
                </a:solidFill>
                <a:latin typeface="TT Hoves Bold"/>
                <a:ea typeface="TT Hoves Bold"/>
                <a:cs typeface="TT Hoves Bold"/>
                <a:sym typeface="TT Hoves Bold"/>
              </a:rPr>
              <a:t>returnVehicle()</a:t>
            </a:r>
          </a:p>
          <a:p>
            <a:pPr algn="l">
              <a:lnSpc>
                <a:spcPts val="4480"/>
              </a:lnSpc>
              <a:spcBef>
                <a:spcPct val="0"/>
              </a:spcBef>
            </a:pPr>
            <a:r>
              <a:rPr lang="en-US" sz="3200" spc="51">
                <a:solidFill>
                  <a:srgbClr val="000000"/>
                </a:solidFill>
                <a:latin typeface="TT Hoves"/>
                <a:ea typeface="TT Hoves"/>
                <a:cs typeface="TT Hoves"/>
                <a:sym typeface="TT Hoves"/>
              </a:rPr>
              <a:t>When returning a car, this method will change the isAvaliable of the car back to true in the file. If the user has not rented a car or the vehicle ID is entered incorrectly, different types of error prompts will be displayed.</a:t>
            </a:r>
          </a:p>
        </p:txBody>
      </p:sp>
      <p:grpSp>
        <p:nvGrpSpPr>
          <p:cNvPr id="7" name="Group 7"/>
          <p:cNvGrpSpPr/>
          <p:nvPr/>
        </p:nvGrpSpPr>
        <p:grpSpPr>
          <a:xfrm>
            <a:off x="10689907" y="487680"/>
            <a:ext cx="2835592" cy="599122"/>
            <a:chOff x="0" y="0"/>
            <a:chExt cx="3780790" cy="798830"/>
          </a:xfrm>
        </p:grpSpPr>
        <p:sp>
          <p:nvSpPr>
            <p:cNvPr id="8" name="Freeform 8"/>
            <p:cNvSpPr/>
            <p:nvPr/>
          </p:nvSpPr>
          <p:spPr>
            <a:xfrm>
              <a:off x="29210" y="21590"/>
              <a:ext cx="3719830" cy="777240"/>
            </a:xfrm>
            <a:custGeom>
              <a:avLst/>
              <a:gdLst/>
              <a:ahLst/>
              <a:cxnLst/>
              <a:rect l="l" t="t" r="r" b="b"/>
              <a:pathLst>
                <a:path w="3719830" h="777240">
                  <a:moveTo>
                    <a:pt x="21590" y="267970"/>
                  </a:moveTo>
                  <a:cubicBezTo>
                    <a:pt x="1384300" y="129540"/>
                    <a:pt x="2228850" y="48260"/>
                    <a:pt x="2701290" y="29210"/>
                  </a:cubicBezTo>
                  <a:cubicBezTo>
                    <a:pt x="3004820" y="16510"/>
                    <a:pt x="3266440" y="0"/>
                    <a:pt x="3448050" y="29210"/>
                  </a:cubicBezTo>
                  <a:cubicBezTo>
                    <a:pt x="3556000" y="46990"/>
                    <a:pt x="3686810" y="59690"/>
                    <a:pt x="3700780" y="113030"/>
                  </a:cubicBezTo>
                  <a:cubicBezTo>
                    <a:pt x="3719830" y="182880"/>
                    <a:pt x="3468370" y="402590"/>
                    <a:pt x="3395980" y="453390"/>
                  </a:cubicBezTo>
                  <a:cubicBezTo>
                    <a:pt x="3364230" y="474980"/>
                    <a:pt x="3356610" y="477520"/>
                    <a:pt x="3318510" y="483870"/>
                  </a:cubicBezTo>
                  <a:cubicBezTo>
                    <a:pt x="3223260" y="502920"/>
                    <a:pt x="2974340" y="480060"/>
                    <a:pt x="2800350" y="485140"/>
                  </a:cubicBezTo>
                  <a:cubicBezTo>
                    <a:pt x="2622550" y="490220"/>
                    <a:pt x="2459990" y="499110"/>
                    <a:pt x="2264410" y="514350"/>
                  </a:cubicBezTo>
                  <a:cubicBezTo>
                    <a:pt x="2026920" y="533400"/>
                    <a:pt x="1758950" y="568960"/>
                    <a:pt x="1475740" y="594360"/>
                  </a:cubicBezTo>
                  <a:cubicBezTo>
                    <a:pt x="1148080" y="624840"/>
                    <a:pt x="668020" y="651510"/>
                    <a:pt x="414020" y="679450"/>
                  </a:cubicBezTo>
                  <a:cubicBezTo>
                    <a:pt x="270510" y="694690"/>
                    <a:pt x="146050" y="777240"/>
                    <a:pt x="78740" y="725170"/>
                  </a:cubicBezTo>
                  <a:cubicBezTo>
                    <a:pt x="0" y="665480"/>
                    <a:pt x="21590" y="267970"/>
                    <a:pt x="21590" y="267970"/>
                  </a:cubicBezTo>
                </a:path>
              </a:pathLst>
            </a:custGeom>
            <a:solidFill>
              <a:srgbClr val="FFF234">
                <a:alpha val="49804"/>
              </a:srgbClr>
            </a:solidFill>
            <a:ln cap="sq">
              <a:noFill/>
              <a:prstDash val="solid"/>
              <a:miter/>
            </a:ln>
          </p:spPr>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Freeform 2"/>
          <p:cNvSpPr/>
          <p:nvPr/>
        </p:nvSpPr>
        <p:spPr>
          <a:xfrm>
            <a:off x="-3805628" y="-3991568"/>
            <a:ext cx="9598990" cy="9598990"/>
          </a:xfrm>
          <a:custGeom>
            <a:avLst/>
            <a:gdLst/>
            <a:ahLst/>
            <a:cxnLst/>
            <a:rect l="l" t="t" r="r" b="b"/>
            <a:pathLst>
              <a:path w="9598990" h="9598990">
                <a:moveTo>
                  <a:pt x="0" y="0"/>
                </a:moveTo>
                <a:lnTo>
                  <a:pt x="9598990" y="0"/>
                </a:lnTo>
                <a:lnTo>
                  <a:pt x="9598990" y="9598990"/>
                </a:lnTo>
                <a:lnTo>
                  <a:pt x="0" y="9598990"/>
                </a:lnTo>
                <a:lnTo>
                  <a:pt x="0" y="0"/>
                </a:lnTo>
                <a:close/>
              </a:path>
            </a:pathLst>
          </a:custGeom>
          <a:blipFill>
            <a:blip r:embed="rId2">
              <a:alphaModFix amt="52000"/>
              <a:extLst>
                <a:ext uri="{96DAC541-7B7A-43D3-8B79-37D633B846F1}">
                  <asvg:svgBlip xmlns:asvg="http://schemas.microsoft.com/office/drawing/2016/SVG/main" r:embed="rId3"/>
                </a:ext>
              </a:extLst>
            </a:blip>
            <a:stretch>
              <a:fillRect/>
            </a:stretch>
          </a:blipFill>
        </p:spPr>
      </p:sp>
      <p:sp>
        <p:nvSpPr>
          <p:cNvPr id="3" name="Freeform 3"/>
          <p:cNvSpPr/>
          <p:nvPr/>
        </p:nvSpPr>
        <p:spPr>
          <a:xfrm>
            <a:off x="10435934" y="0"/>
            <a:ext cx="7852066" cy="7367086"/>
          </a:xfrm>
          <a:custGeom>
            <a:avLst/>
            <a:gdLst/>
            <a:ahLst/>
            <a:cxnLst/>
            <a:rect l="l" t="t" r="r" b="b"/>
            <a:pathLst>
              <a:path w="7852066" h="7367086">
                <a:moveTo>
                  <a:pt x="0" y="0"/>
                </a:moveTo>
                <a:lnTo>
                  <a:pt x="7852066" y="0"/>
                </a:lnTo>
                <a:lnTo>
                  <a:pt x="7852066" y="7367086"/>
                </a:lnTo>
                <a:lnTo>
                  <a:pt x="0" y="7367086"/>
                </a:lnTo>
                <a:lnTo>
                  <a:pt x="0" y="0"/>
                </a:lnTo>
                <a:close/>
              </a:path>
            </a:pathLst>
          </a:custGeom>
          <a:blipFill>
            <a:blip r:embed="rId4"/>
            <a:stretch>
              <a:fillRect/>
            </a:stretch>
          </a:blipFill>
        </p:spPr>
      </p:sp>
      <p:sp>
        <p:nvSpPr>
          <p:cNvPr id="4" name="Freeform 4"/>
          <p:cNvSpPr/>
          <p:nvPr/>
        </p:nvSpPr>
        <p:spPr>
          <a:xfrm>
            <a:off x="-800368" y="4225948"/>
            <a:ext cx="11236301" cy="6167293"/>
          </a:xfrm>
          <a:custGeom>
            <a:avLst/>
            <a:gdLst/>
            <a:ahLst/>
            <a:cxnLst/>
            <a:rect l="l" t="t" r="r" b="b"/>
            <a:pathLst>
              <a:path w="11236301" h="6167293">
                <a:moveTo>
                  <a:pt x="0" y="0"/>
                </a:moveTo>
                <a:lnTo>
                  <a:pt x="11236302" y="0"/>
                </a:lnTo>
                <a:lnTo>
                  <a:pt x="11236302" y="6167293"/>
                </a:lnTo>
                <a:lnTo>
                  <a:pt x="0" y="6167293"/>
                </a:lnTo>
                <a:lnTo>
                  <a:pt x="0" y="0"/>
                </a:lnTo>
                <a:close/>
              </a:path>
            </a:pathLst>
          </a:custGeom>
          <a:blipFill>
            <a:blip r:embed="rId5"/>
            <a:stretch>
              <a:fillRect/>
            </a:stretch>
          </a:blipFill>
        </p:spPr>
      </p:sp>
      <p:sp>
        <p:nvSpPr>
          <p:cNvPr id="5" name="TextBox 5"/>
          <p:cNvSpPr txBox="1"/>
          <p:nvPr/>
        </p:nvSpPr>
        <p:spPr>
          <a:xfrm>
            <a:off x="1436264" y="981075"/>
            <a:ext cx="8999670" cy="2776208"/>
          </a:xfrm>
          <a:prstGeom prst="rect">
            <a:avLst/>
          </a:prstGeom>
        </p:spPr>
        <p:txBody>
          <a:bodyPr lIns="0" tIns="0" rIns="0" bIns="0" rtlCol="0" anchor="t">
            <a:spAutoFit/>
          </a:bodyPr>
          <a:lstStyle/>
          <a:p>
            <a:pPr algn="l">
              <a:lnSpc>
                <a:spcPts val="4480"/>
              </a:lnSpc>
            </a:pPr>
            <a:r>
              <a:rPr lang="en-US" sz="3200" b="1" spc="51">
                <a:solidFill>
                  <a:srgbClr val="000000"/>
                </a:solidFill>
                <a:latin typeface="TT Hoves Bold"/>
                <a:ea typeface="TT Hoves Bold"/>
                <a:cs typeface="TT Hoves Bold"/>
                <a:sym typeface="TT Hoves Bold"/>
              </a:rPr>
              <a:t>sendEmail()</a:t>
            </a:r>
          </a:p>
          <a:p>
            <a:pPr algn="l">
              <a:lnSpc>
                <a:spcPts val="4480"/>
              </a:lnSpc>
              <a:spcBef>
                <a:spcPct val="0"/>
              </a:spcBef>
            </a:pPr>
            <a:r>
              <a:rPr lang="en-US" sz="3200" spc="51">
                <a:solidFill>
                  <a:srgbClr val="000000"/>
                </a:solidFill>
                <a:latin typeface="TT Hoves"/>
                <a:ea typeface="TT Hoves"/>
                <a:cs typeface="TT Hoves"/>
                <a:sym typeface="TT Hoves"/>
              </a:rPr>
              <a:t>Based on the QQ mailbox framework and Maven architecture, an email sender is created, a new Session is created, and a confirmation email is sent according to the user's mailbox.</a:t>
            </a:r>
          </a:p>
        </p:txBody>
      </p:sp>
      <p:sp>
        <p:nvSpPr>
          <p:cNvPr id="6" name="TextBox 6"/>
          <p:cNvSpPr txBox="1"/>
          <p:nvPr/>
        </p:nvSpPr>
        <p:spPr>
          <a:xfrm>
            <a:off x="7643505" y="7678564"/>
            <a:ext cx="8384633" cy="2214233"/>
          </a:xfrm>
          <a:prstGeom prst="rect">
            <a:avLst/>
          </a:prstGeom>
        </p:spPr>
        <p:txBody>
          <a:bodyPr lIns="0" tIns="0" rIns="0" bIns="0" rtlCol="0" anchor="t">
            <a:spAutoFit/>
          </a:bodyPr>
          <a:lstStyle/>
          <a:p>
            <a:pPr algn="l">
              <a:lnSpc>
                <a:spcPts val="4480"/>
              </a:lnSpc>
            </a:pPr>
            <a:r>
              <a:rPr lang="en-US" sz="3200" b="1" spc="51">
                <a:solidFill>
                  <a:srgbClr val="000000"/>
                </a:solidFill>
                <a:latin typeface="TT Hoves Bold"/>
                <a:ea typeface="TT Hoves Bold"/>
                <a:cs typeface="TT Hoves Bold"/>
                <a:sym typeface="TT Hoves Bold"/>
              </a:rPr>
              <a:t>log()</a:t>
            </a:r>
            <a:r>
              <a:rPr lang="en-US" sz="3200" spc="51">
                <a:solidFill>
                  <a:srgbClr val="000000"/>
                </a:solidFill>
                <a:latin typeface="TT Hoves"/>
                <a:ea typeface="TT Hoves"/>
                <a:cs typeface="TT Hoves"/>
                <a:sym typeface="TT Hoves"/>
              </a:rPr>
              <a:t> is used to write all operations to the operation log Log.txt.</a:t>
            </a:r>
          </a:p>
          <a:p>
            <a:pPr algn="l">
              <a:lnSpc>
                <a:spcPts val="4480"/>
              </a:lnSpc>
            </a:pPr>
            <a:r>
              <a:rPr lang="en-US" sz="3200" b="1" spc="51">
                <a:solidFill>
                  <a:srgbClr val="000000"/>
                </a:solidFill>
                <a:latin typeface="TT Hoves Bold"/>
                <a:ea typeface="TT Hoves Bold"/>
                <a:cs typeface="TT Hoves Bold"/>
                <a:sym typeface="TT Hoves Bold"/>
              </a:rPr>
              <a:t>viewLogs()</a:t>
            </a:r>
            <a:r>
              <a:rPr lang="en-US" sz="3200" spc="51">
                <a:solidFill>
                  <a:srgbClr val="000000"/>
                </a:solidFill>
                <a:latin typeface="TT Hoves"/>
                <a:ea typeface="TT Hoves"/>
                <a:cs typeface="TT Hoves"/>
                <a:sym typeface="TT Hoves"/>
              </a:rPr>
              <a:t> is to view the log in the console</a:t>
            </a:r>
          </a:p>
          <a:p>
            <a:pPr algn="l">
              <a:lnSpc>
                <a:spcPts val="4480"/>
              </a:lnSpc>
              <a:spcBef>
                <a:spcPct val="0"/>
              </a:spcBef>
            </a:pPr>
            <a:r>
              <a:rPr lang="en-US" sz="3200" spc="51">
                <a:solidFill>
                  <a:srgbClr val="000000"/>
                </a:solidFill>
                <a:latin typeface="TT Hoves"/>
                <a:ea typeface="TT Hoves"/>
                <a:cs typeface="TT Hoves"/>
                <a:sym typeface="TT Hoves"/>
              </a:rPr>
              <a:t> (only administrators can do this)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Freeform 2"/>
          <p:cNvSpPr/>
          <p:nvPr/>
        </p:nvSpPr>
        <p:spPr>
          <a:xfrm>
            <a:off x="-3805628" y="-3991568"/>
            <a:ext cx="9598990" cy="9598990"/>
          </a:xfrm>
          <a:custGeom>
            <a:avLst/>
            <a:gdLst/>
            <a:ahLst/>
            <a:cxnLst/>
            <a:rect l="l" t="t" r="r" b="b"/>
            <a:pathLst>
              <a:path w="9598990" h="9598990">
                <a:moveTo>
                  <a:pt x="0" y="0"/>
                </a:moveTo>
                <a:lnTo>
                  <a:pt x="9598990" y="0"/>
                </a:lnTo>
                <a:lnTo>
                  <a:pt x="9598990" y="9598990"/>
                </a:lnTo>
                <a:lnTo>
                  <a:pt x="0" y="9598990"/>
                </a:lnTo>
                <a:lnTo>
                  <a:pt x="0" y="0"/>
                </a:lnTo>
                <a:close/>
              </a:path>
            </a:pathLst>
          </a:custGeom>
          <a:blipFill>
            <a:blip r:embed="rId2">
              <a:alphaModFix amt="52000"/>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9975489" y="1170261"/>
            <a:ext cx="6998061" cy="2561528"/>
            <a:chOff x="0" y="0"/>
            <a:chExt cx="2342659" cy="857492"/>
          </a:xfrm>
        </p:grpSpPr>
        <p:sp>
          <p:nvSpPr>
            <p:cNvPr id="4" name="Freeform 4"/>
            <p:cNvSpPr/>
            <p:nvPr/>
          </p:nvSpPr>
          <p:spPr>
            <a:xfrm>
              <a:off x="0" y="0"/>
              <a:ext cx="2342659" cy="857492"/>
            </a:xfrm>
            <a:custGeom>
              <a:avLst/>
              <a:gdLst/>
              <a:ahLst/>
              <a:cxnLst/>
              <a:rect l="l" t="t" r="r" b="b"/>
              <a:pathLst>
                <a:path w="2342659" h="857492">
                  <a:moveTo>
                    <a:pt x="0" y="0"/>
                  </a:moveTo>
                  <a:lnTo>
                    <a:pt x="2342659" y="0"/>
                  </a:lnTo>
                  <a:lnTo>
                    <a:pt x="2342659" y="857492"/>
                  </a:lnTo>
                  <a:lnTo>
                    <a:pt x="0" y="857492"/>
                  </a:lnTo>
                  <a:close/>
                </a:path>
              </a:pathLst>
            </a:custGeom>
            <a:solidFill>
              <a:srgbClr val="0003FF"/>
            </a:solidFill>
          </p:spPr>
        </p:sp>
        <p:sp>
          <p:nvSpPr>
            <p:cNvPr id="5" name="TextBox 5"/>
            <p:cNvSpPr txBox="1"/>
            <p:nvPr/>
          </p:nvSpPr>
          <p:spPr>
            <a:xfrm>
              <a:off x="0" y="104775"/>
              <a:ext cx="2342659" cy="752717"/>
            </a:xfrm>
            <a:prstGeom prst="rect">
              <a:avLst/>
            </a:prstGeom>
          </p:spPr>
          <p:txBody>
            <a:bodyPr lIns="50800" tIns="50800" rIns="50800" bIns="50800" rtlCol="0" anchor="ctr"/>
            <a:lstStyle/>
            <a:p>
              <a:pPr algn="ctr">
                <a:lnSpc>
                  <a:spcPts val="1925"/>
                </a:lnSpc>
              </a:pPr>
              <a:endParaRPr/>
            </a:p>
          </p:txBody>
        </p:sp>
      </p:grpSp>
      <p:sp>
        <p:nvSpPr>
          <p:cNvPr id="6" name="TextBox 6"/>
          <p:cNvSpPr txBox="1"/>
          <p:nvPr/>
        </p:nvSpPr>
        <p:spPr>
          <a:xfrm>
            <a:off x="10271872" y="2024301"/>
            <a:ext cx="1578952" cy="1034423"/>
          </a:xfrm>
          <a:prstGeom prst="rect">
            <a:avLst/>
          </a:prstGeom>
        </p:spPr>
        <p:txBody>
          <a:bodyPr lIns="0" tIns="0" rIns="0" bIns="0" rtlCol="0" anchor="t">
            <a:spAutoFit/>
          </a:bodyPr>
          <a:lstStyle/>
          <a:p>
            <a:pPr algn="l">
              <a:lnSpc>
                <a:spcPts val="7680"/>
              </a:lnSpc>
            </a:pPr>
            <a:r>
              <a:rPr lang="en-US" sz="8000" spc="-656">
                <a:solidFill>
                  <a:srgbClr val="EFEFEF"/>
                </a:solidFill>
                <a:latin typeface="TT Hoves"/>
                <a:ea typeface="TT Hoves"/>
                <a:cs typeface="TT Hoves"/>
                <a:sym typeface="TT Hoves"/>
              </a:rPr>
              <a:t>01.</a:t>
            </a:r>
          </a:p>
        </p:txBody>
      </p:sp>
      <p:sp>
        <p:nvSpPr>
          <p:cNvPr id="7" name="TextBox 7"/>
          <p:cNvSpPr txBox="1"/>
          <p:nvPr/>
        </p:nvSpPr>
        <p:spPr>
          <a:xfrm>
            <a:off x="12601687" y="6540872"/>
            <a:ext cx="7498697" cy="4832876"/>
          </a:xfrm>
          <a:prstGeom prst="rect">
            <a:avLst/>
          </a:prstGeom>
        </p:spPr>
        <p:txBody>
          <a:bodyPr lIns="0" tIns="0" rIns="0" bIns="0" rtlCol="0" anchor="t">
            <a:spAutoFit/>
          </a:bodyPr>
          <a:lstStyle/>
          <a:p>
            <a:pPr algn="ctr">
              <a:lnSpc>
                <a:spcPts val="35614"/>
              </a:lnSpc>
            </a:pPr>
            <a:r>
              <a:rPr lang="en-US" sz="37888" b="1" spc="-1856">
                <a:solidFill>
                  <a:srgbClr val="343434"/>
                </a:solidFill>
                <a:latin typeface="TT Hoves Bold"/>
                <a:ea typeface="TT Hoves Bold"/>
                <a:cs typeface="TT Hoves Bold"/>
                <a:sym typeface="TT Hoves Bold"/>
              </a:rPr>
              <a:t>04</a:t>
            </a:r>
          </a:p>
        </p:txBody>
      </p:sp>
      <p:sp>
        <p:nvSpPr>
          <p:cNvPr id="8" name="TextBox 8"/>
          <p:cNvSpPr txBox="1"/>
          <p:nvPr/>
        </p:nvSpPr>
        <p:spPr>
          <a:xfrm>
            <a:off x="11683580" y="1389855"/>
            <a:ext cx="5202783" cy="2093765"/>
          </a:xfrm>
          <a:prstGeom prst="rect">
            <a:avLst/>
          </a:prstGeom>
        </p:spPr>
        <p:txBody>
          <a:bodyPr lIns="0" tIns="0" rIns="0" bIns="0" rtlCol="0" anchor="t">
            <a:spAutoFit/>
          </a:bodyPr>
          <a:lstStyle/>
          <a:p>
            <a:pPr algn="just">
              <a:lnSpc>
                <a:spcPts val="2379"/>
              </a:lnSpc>
            </a:pPr>
            <a:r>
              <a:rPr lang="en-US" sz="1762" b="1" spc="28">
                <a:solidFill>
                  <a:srgbClr val="EFEFEF"/>
                </a:solidFill>
                <a:latin typeface="TT Hoves Bold"/>
                <a:ea typeface="TT Hoves Bold"/>
                <a:cs typeface="TT Hoves Bold"/>
                <a:sym typeface="TT Hoves Bold"/>
              </a:rPr>
              <a:t>Core Attributes and Purpose</a:t>
            </a:r>
          </a:p>
          <a:p>
            <a:pPr marL="0" lvl="0" indent="0" algn="just">
              <a:lnSpc>
                <a:spcPts val="2379"/>
              </a:lnSpc>
              <a:spcBef>
                <a:spcPct val="0"/>
              </a:spcBef>
            </a:pPr>
            <a:r>
              <a:rPr lang="en-US" sz="1762" spc="28">
                <a:solidFill>
                  <a:srgbClr val="EFEFEF"/>
                </a:solidFill>
                <a:latin typeface="TT Hoves"/>
                <a:ea typeface="TT Hoves"/>
                <a:cs typeface="TT Hoves"/>
                <a:sym typeface="TT Hoves"/>
              </a:rPr>
              <a:t>The User class represents a user object with key attributes: email, password, a boolean isAdmin to indicate if the user is an administrator, and numOfRentCars to track the number of cars rented by the user. It encapsulates user-related data securely.</a:t>
            </a:r>
          </a:p>
        </p:txBody>
      </p:sp>
      <p:sp>
        <p:nvSpPr>
          <p:cNvPr id="9" name="TextBox 9"/>
          <p:cNvSpPr txBox="1"/>
          <p:nvPr/>
        </p:nvSpPr>
        <p:spPr>
          <a:xfrm>
            <a:off x="12218908" y="7117899"/>
            <a:ext cx="4132127" cy="1183005"/>
          </a:xfrm>
          <a:prstGeom prst="rect">
            <a:avLst/>
          </a:prstGeom>
        </p:spPr>
        <p:txBody>
          <a:bodyPr lIns="0" tIns="0" rIns="0" bIns="0" rtlCol="0" anchor="t">
            <a:spAutoFit/>
          </a:bodyPr>
          <a:lstStyle/>
          <a:p>
            <a:pPr marL="0" lvl="0" indent="0" algn="just">
              <a:lnSpc>
                <a:spcPts val="1890"/>
              </a:lnSpc>
              <a:spcBef>
                <a:spcPct val="0"/>
              </a:spcBef>
            </a:pPr>
            <a:r>
              <a:rPr lang="en-US" sz="1400" u="none" spc="22">
                <a:solidFill>
                  <a:srgbClr val="EFEFEF"/>
                </a:solidFill>
                <a:latin typeface="TT Hoves"/>
                <a:ea typeface="TT Hoves"/>
                <a:cs typeface="TT Hoves"/>
                <a:sym typeface="TT Hoves"/>
              </a:rPr>
              <a:t>Lorem ipsum dolor sit amet, consectetur adipiscing elit, sed do eiusmod tempor incididunt ut labore et dolore magna aliqua. Ut enim ad minim veniam, quis nostrud exercitation ullamco laboris nisi ut aliquip ex ea commodo consequat.</a:t>
            </a:r>
          </a:p>
        </p:txBody>
      </p:sp>
      <p:sp>
        <p:nvSpPr>
          <p:cNvPr id="10" name="TextBox 10"/>
          <p:cNvSpPr txBox="1"/>
          <p:nvPr/>
        </p:nvSpPr>
        <p:spPr>
          <a:xfrm>
            <a:off x="993867" y="4342690"/>
            <a:ext cx="8527143" cy="1327705"/>
          </a:xfrm>
          <a:prstGeom prst="rect">
            <a:avLst/>
          </a:prstGeom>
        </p:spPr>
        <p:txBody>
          <a:bodyPr lIns="0" tIns="0" rIns="0" bIns="0" rtlCol="0" anchor="t">
            <a:spAutoFit/>
          </a:bodyPr>
          <a:lstStyle/>
          <a:p>
            <a:pPr algn="l">
              <a:lnSpc>
                <a:spcPts val="10180"/>
              </a:lnSpc>
            </a:pPr>
            <a:r>
              <a:rPr lang="en-US" sz="9695" b="1" spc="-475">
                <a:solidFill>
                  <a:srgbClr val="343434"/>
                </a:solidFill>
                <a:latin typeface="TT Hoves Bold"/>
                <a:ea typeface="TT Hoves Bold"/>
                <a:cs typeface="TT Hoves Bold"/>
                <a:sym typeface="TT Hoves Bold"/>
              </a:rPr>
              <a:t>    User class</a:t>
            </a:r>
          </a:p>
        </p:txBody>
      </p:sp>
      <p:grpSp>
        <p:nvGrpSpPr>
          <p:cNvPr id="11" name="Group 11"/>
          <p:cNvGrpSpPr/>
          <p:nvPr/>
        </p:nvGrpSpPr>
        <p:grpSpPr>
          <a:xfrm>
            <a:off x="9975489" y="3951646"/>
            <a:ext cx="6998061" cy="2561528"/>
            <a:chOff x="0" y="0"/>
            <a:chExt cx="2342659" cy="857492"/>
          </a:xfrm>
        </p:grpSpPr>
        <p:sp>
          <p:nvSpPr>
            <p:cNvPr id="12" name="Freeform 12"/>
            <p:cNvSpPr/>
            <p:nvPr/>
          </p:nvSpPr>
          <p:spPr>
            <a:xfrm>
              <a:off x="0" y="0"/>
              <a:ext cx="2342659" cy="857492"/>
            </a:xfrm>
            <a:custGeom>
              <a:avLst/>
              <a:gdLst/>
              <a:ahLst/>
              <a:cxnLst/>
              <a:rect l="l" t="t" r="r" b="b"/>
              <a:pathLst>
                <a:path w="2342659" h="857492">
                  <a:moveTo>
                    <a:pt x="0" y="0"/>
                  </a:moveTo>
                  <a:lnTo>
                    <a:pt x="2342659" y="0"/>
                  </a:lnTo>
                  <a:lnTo>
                    <a:pt x="2342659" y="857492"/>
                  </a:lnTo>
                  <a:lnTo>
                    <a:pt x="0" y="857492"/>
                  </a:lnTo>
                  <a:close/>
                </a:path>
              </a:pathLst>
            </a:custGeom>
            <a:solidFill>
              <a:srgbClr val="0003FF"/>
            </a:solidFill>
          </p:spPr>
        </p:sp>
        <p:sp>
          <p:nvSpPr>
            <p:cNvPr id="13" name="TextBox 13"/>
            <p:cNvSpPr txBox="1"/>
            <p:nvPr/>
          </p:nvSpPr>
          <p:spPr>
            <a:xfrm>
              <a:off x="0" y="104775"/>
              <a:ext cx="2342659" cy="752717"/>
            </a:xfrm>
            <a:prstGeom prst="rect">
              <a:avLst/>
            </a:prstGeom>
          </p:spPr>
          <p:txBody>
            <a:bodyPr lIns="50800" tIns="50800" rIns="50800" bIns="50800" rtlCol="0" anchor="ctr"/>
            <a:lstStyle/>
            <a:p>
              <a:pPr algn="ctr">
                <a:lnSpc>
                  <a:spcPts val="1925"/>
                </a:lnSpc>
              </a:pPr>
              <a:endParaRPr/>
            </a:p>
          </p:txBody>
        </p:sp>
      </p:grpSp>
      <p:sp>
        <p:nvSpPr>
          <p:cNvPr id="14" name="TextBox 14"/>
          <p:cNvSpPr txBox="1"/>
          <p:nvPr/>
        </p:nvSpPr>
        <p:spPr>
          <a:xfrm>
            <a:off x="10271872" y="4929379"/>
            <a:ext cx="1578952" cy="1034423"/>
          </a:xfrm>
          <a:prstGeom prst="rect">
            <a:avLst/>
          </a:prstGeom>
        </p:spPr>
        <p:txBody>
          <a:bodyPr lIns="0" tIns="0" rIns="0" bIns="0" rtlCol="0" anchor="t">
            <a:spAutoFit/>
          </a:bodyPr>
          <a:lstStyle/>
          <a:p>
            <a:pPr algn="l">
              <a:lnSpc>
                <a:spcPts val="7680"/>
              </a:lnSpc>
            </a:pPr>
            <a:r>
              <a:rPr lang="en-US" sz="8000" spc="-656">
                <a:solidFill>
                  <a:srgbClr val="EFEFEF"/>
                </a:solidFill>
                <a:latin typeface="TT Hoves"/>
                <a:ea typeface="TT Hoves"/>
                <a:cs typeface="TT Hoves"/>
                <a:sym typeface="TT Hoves"/>
              </a:rPr>
              <a:t>02.</a:t>
            </a:r>
          </a:p>
        </p:txBody>
      </p:sp>
      <p:sp>
        <p:nvSpPr>
          <p:cNvPr id="15" name="TextBox 15"/>
          <p:cNvSpPr txBox="1"/>
          <p:nvPr/>
        </p:nvSpPr>
        <p:spPr>
          <a:xfrm>
            <a:off x="11683580" y="4245890"/>
            <a:ext cx="5202783" cy="1766644"/>
          </a:xfrm>
          <a:prstGeom prst="rect">
            <a:avLst/>
          </a:prstGeom>
        </p:spPr>
        <p:txBody>
          <a:bodyPr lIns="0" tIns="0" rIns="0" bIns="0" rtlCol="0" anchor="t">
            <a:spAutoFit/>
          </a:bodyPr>
          <a:lstStyle/>
          <a:p>
            <a:pPr algn="just">
              <a:lnSpc>
                <a:spcPts val="2379"/>
              </a:lnSpc>
            </a:pPr>
            <a:r>
              <a:rPr lang="en-US" sz="1762" b="1" spc="28">
                <a:solidFill>
                  <a:srgbClr val="EFEFEF"/>
                </a:solidFill>
                <a:latin typeface="TT Hoves Bold"/>
                <a:ea typeface="TT Hoves Bold"/>
                <a:cs typeface="TT Hoves Bold"/>
                <a:sym typeface="TT Hoves Bold"/>
              </a:rPr>
              <a:t>Core Attributes anConstructor and Access Methods</a:t>
            </a:r>
          </a:p>
          <a:p>
            <a:pPr marL="0" lvl="0" indent="0" algn="just">
              <a:lnSpc>
                <a:spcPts val="2379"/>
              </a:lnSpc>
              <a:spcBef>
                <a:spcPct val="0"/>
              </a:spcBef>
            </a:pPr>
            <a:r>
              <a:rPr lang="en-US" sz="1762" spc="28">
                <a:solidFill>
                  <a:srgbClr val="EFEFEF"/>
                </a:solidFill>
                <a:latin typeface="TT Hoves"/>
                <a:ea typeface="TT Hoves"/>
                <a:cs typeface="TT Hoves"/>
                <a:sym typeface="TT Hoves"/>
              </a:rPr>
              <a:t>The class provides a constructor for initializing user instances and includes getter and setter methods to access and modify its properties, ensuring flexibility and controlled access.</a:t>
            </a:r>
          </a:p>
        </p:txBody>
      </p:sp>
      <p:grpSp>
        <p:nvGrpSpPr>
          <p:cNvPr id="16" name="Group 16"/>
          <p:cNvGrpSpPr/>
          <p:nvPr/>
        </p:nvGrpSpPr>
        <p:grpSpPr>
          <a:xfrm>
            <a:off x="9975489" y="6732249"/>
            <a:ext cx="6998061" cy="2561528"/>
            <a:chOff x="0" y="0"/>
            <a:chExt cx="2342659" cy="857492"/>
          </a:xfrm>
        </p:grpSpPr>
        <p:sp>
          <p:nvSpPr>
            <p:cNvPr id="17" name="Freeform 17"/>
            <p:cNvSpPr/>
            <p:nvPr/>
          </p:nvSpPr>
          <p:spPr>
            <a:xfrm>
              <a:off x="0" y="0"/>
              <a:ext cx="2342659" cy="857492"/>
            </a:xfrm>
            <a:custGeom>
              <a:avLst/>
              <a:gdLst/>
              <a:ahLst/>
              <a:cxnLst/>
              <a:rect l="l" t="t" r="r" b="b"/>
              <a:pathLst>
                <a:path w="2342659" h="857492">
                  <a:moveTo>
                    <a:pt x="0" y="0"/>
                  </a:moveTo>
                  <a:lnTo>
                    <a:pt x="2342659" y="0"/>
                  </a:lnTo>
                  <a:lnTo>
                    <a:pt x="2342659" y="857492"/>
                  </a:lnTo>
                  <a:lnTo>
                    <a:pt x="0" y="857492"/>
                  </a:lnTo>
                  <a:close/>
                </a:path>
              </a:pathLst>
            </a:custGeom>
            <a:solidFill>
              <a:srgbClr val="0003FF"/>
            </a:solidFill>
          </p:spPr>
        </p:sp>
        <p:sp>
          <p:nvSpPr>
            <p:cNvPr id="18" name="TextBox 18"/>
            <p:cNvSpPr txBox="1"/>
            <p:nvPr/>
          </p:nvSpPr>
          <p:spPr>
            <a:xfrm>
              <a:off x="0" y="104775"/>
              <a:ext cx="2342659" cy="752717"/>
            </a:xfrm>
            <a:prstGeom prst="rect">
              <a:avLst/>
            </a:prstGeom>
          </p:spPr>
          <p:txBody>
            <a:bodyPr lIns="50800" tIns="50800" rIns="50800" bIns="50800" rtlCol="0" anchor="ctr"/>
            <a:lstStyle/>
            <a:p>
              <a:pPr algn="ctr">
                <a:lnSpc>
                  <a:spcPts val="1925"/>
                </a:lnSpc>
              </a:pPr>
              <a:endParaRPr/>
            </a:p>
          </p:txBody>
        </p:sp>
      </p:grpSp>
      <p:sp>
        <p:nvSpPr>
          <p:cNvPr id="19" name="TextBox 19"/>
          <p:cNvSpPr txBox="1"/>
          <p:nvPr/>
        </p:nvSpPr>
        <p:spPr>
          <a:xfrm>
            <a:off x="10271872" y="7713324"/>
            <a:ext cx="1578952" cy="1034423"/>
          </a:xfrm>
          <a:prstGeom prst="rect">
            <a:avLst/>
          </a:prstGeom>
        </p:spPr>
        <p:txBody>
          <a:bodyPr lIns="0" tIns="0" rIns="0" bIns="0" rtlCol="0" anchor="t">
            <a:spAutoFit/>
          </a:bodyPr>
          <a:lstStyle/>
          <a:p>
            <a:pPr algn="l">
              <a:lnSpc>
                <a:spcPts val="7680"/>
              </a:lnSpc>
            </a:pPr>
            <a:r>
              <a:rPr lang="en-US" sz="8000" spc="-656">
                <a:solidFill>
                  <a:srgbClr val="EFEFEF"/>
                </a:solidFill>
                <a:latin typeface="TT Hoves"/>
                <a:ea typeface="TT Hoves"/>
                <a:cs typeface="TT Hoves"/>
                <a:sym typeface="TT Hoves"/>
              </a:rPr>
              <a:t>03.</a:t>
            </a:r>
          </a:p>
        </p:txBody>
      </p:sp>
      <p:sp>
        <p:nvSpPr>
          <p:cNvPr id="20" name="TextBox 20"/>
          <p:cNvSpPr txBox="1"/>
          <p:nvPr/>
        </p:nvSpPr>
        <p:spPr>
          <a:xfrm>
            <a:off x="11683580" y="7115403"/>
            <a:ext cx="5202783" cy="1766644"/>
          </a:xfrm>
          <a:prstGeom prst="rect">
            <a:avLst/>
          </a:prstGeom>
        </p:spPr>
        <p:txBody>
          <a:bodyPr lIns="0" tIns="0" rIns="0" bIns="0" rtlCol="0" anchor="t">
            <a:spAutoFit/>
          </a:bodyPr>
          <a:lstStyle/>
          <a:p>
            <a:pPr algn="just">
              <a:lnSpc>
                <a:spcPts val="2379"/>
              </a:lnSpc>
            </a:pPr>
            <a:r>
              <a:rPr lang="en-US" sz="1762" b="1" spc="28">
                <a:solidFill>
                  <a:srgbClr val="EFEFEF"/>
                </a:solidFill>
                <a:latin typeface="TT Hoves Bold"/>
                <a:ea typeface="TT Hoves Bold"/>
                <a:cs typeface="TT Hoves Bold"/>
                <a:sym typeface="TT Hoves Bold"/>
              </a:rPr>
              <a:t>Admin Role and String Representation</a:t>
            </a:r>
          </a:p>
          <a:p>
            <a:pPr marL="0" lvl="0" indent="0" algn="just">
              <a:lnSpc>
                <a:spcPts val="2379"/>
              </a:lnSpc>
              <a:spcBef>
                <a:spcPct val="0"/>
              </a:spcBef>
            </a:pPr>
            <a:r>
              <a:rPr lang="en-US" sz="1762" spc="28">
                <a:solidFill>
                  <a:srgbClr val="EFEFEF"/>
                </a:solidFill>
                <a:latin typeface="TT Hoves"/>
                <a:ea typeface="TT Hoves"/>
                <a:cs typeface="TT Hoves"/>
                <a:sym typeface="TT Hoves"/>
              </a:rPr>
              <a:t>The isAdmin attribute differentiates administrators from regular users. The toString() method offers a concise representation of user information (email and admin status) for debugging and output purposes.</a:t>
            </a:r>
          </a:p>
        </p:txBody>
      </p:sp>
      <p:sp>
        <p:nvSpPr>
          <p:cNvPr id="21" name="文本框 20">
            <a:extLst>
              <a:ext uri="{FF2B5EF4-FFF2-40B4-BE49-F238E27FC236}">
                <a16:creationId xmlns:a16="http://schemas.microsoft.com/office/drawing/2014/main" id="{CFCB2712-9DD8-DC6C-3BB7-BDCFFA79E189}"/>
              </a:ext>
            </a:extLst>
          </p:cNvPr>
          <p:cNvSpPr txBox="1"/>
          <p:nvPr/>
        </p:nvSpPr>
        <p:spPr>
          <a:xfrm>
            <a:off x="2286000" y="6438900"/>
            <a:ext cx="6026512" cy="646331"/>
          </a:xfrm>
          <a:prstGeom prst="rect">
            <a:avLst/>
          </a:prstGeom>
          <a:noFill/>
        </p:spPr>
        <p:txBody>
          <a:bodyPr wrap="square" rtlCol="0">
            <a:spAutoFit/>
          </a:bodyPr>
          <a:lstStyle/>
          <a:p>
            <a:r>
              <a:rPr lang="en-US" altLang="zh-CN" sz="3600" dirty="0" err="1"/>
              <a:t>Taoyin</a:t>
            </a:r>
            <a:r>
              <a:rPr lang="en-US" altLang="zh-CN" sz="3600" dirty="0"/>
              <a:t> Jia – Kevin</a:t>
            </a:r>
            <a:endParaRPr lang="zh-CN" altLang="en-US" sz="36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Freeform 2"/>
          <p:cNvSpPr/>
          <p:nvPr/>
        </p:nvSpPr>
        <p:spPr>
          <a:xfrm>
            <a:off x="-147430" y="0"/>
            <a:ext cx="9291430" cy="8002244"/>
          </a:xfrm>
          <a:custGeom>
            <a:avLst/>
            <a:gdLst/>
            <a:ahLst/>
            <a:cxnLst/>
            <a:rect l="l" t="t" r="r" b="b"/>
            <a:pathLst>
              <a:path w="9291430" h="8002244">
                <a:moveTo>
                  <a:pt x="0" y="0"/>
                </a:moveTo>
                <a:lnTo>
                  <a:pt x="9291430" y="0"/>
                </a:lnTo>
                <a:lnTo>
                  <a:pt x="9291430" y="8002244"/>
                </a:lnTo>
                <a:lnTo>
                  <a:pt x="0" y="8002244"/>
                </a:lnTo>
                <a:lnTo>
                  <a:pt x="0" y="0"/>
                </a:lnTo>
                <a:close/>
              </a:path>
            </a:pathLst>
          </a:custGeom>
          <a:blipFill>
            <a:blip r:embed="rId2"/>
            <a:stretch>
              <a:fillRect/>
            </a:stretch>
          </a:blipFill>
        </p:spPr>
      </p:sp>
      <p:sp>
        <p:nvSpPr>
          <p:cNvPr id="3" name="Freeform 3"/>
          <p:cNvSpPr/>
          <p:nvPr/>
        </p:nvSpPr>
        <p:spPr>
          <a:xfrm>
            <a:off x="9852508" y="0"/>
            <a:ext cx="8435492" cy="4186113"/>
          </a:xfrm>
          <a:custGeom>
            <a:avLst/>
            <a:gdLst/>
            <a:ahLst/>
            <a:cxnLst/>
            <a:rect l="l" t="t" r="r" b="b"/>
            <a:pathLst>
              <a:path w="8435492" h="4186113">
                <a:moveTo>
                  <a:pt x="0" y="0"/>
                </a:moveTo>
                <a:lnTo>
                  <a:pt x="8435492" y="0"/>
                </a:lnTo>
                <a:lnTo>
                  <a:pt x="8435492" y="4186113"/>
                </a:lnTo>
                <a:lnTo>
                  <a:pt x="0" y="4186113"/>
                </a:lnTo>
                <a:lnTo>
                  <a:pt x="0" y="0"/>
                </a:lnTo>
                <a:close/>
              </a:path>
            </a:pathLst>
          </a:custGeom>
          <a:blipFill>
            <a:blip r:embed="rId3"/>
            <a:stretch>
              <a:fillRect/>
            </a:stretch>
          </a:blipFill>
        </p:spPr>
      </p:sp>
      <p:sp>
        <p:nvSpPr>
          <p:cNvPr id="4" name="TextBox 4"/>
          <p:cNvSpPr txBox="1"/>
          <p:nvPr/>
        </p:nvSpPr>
        <p:spPr>
          <a:xfrm>
            <a:off x="0" y="7998868"/>
            <a:ext cx="9378242" cy="2425767"/>
          </a:xfrm>
          <a:prstGeom prst="rect">
            <a:avLst/>
          </a:prstGeom>
        </p:spPr>
        <p:txBody>
          <a:bodyPr lIns="0" tIns="0" rIns="0" bIns="0" rtlCol="0" anchor="t">
            <a:spAutoFit/>
          </a:bodyPr>
          <a:lstStyle/>
          <a:p>
            <a:pPr algn="l">
              <a:lnSpc>
                <a:spcPts val="3882"/>
              </a:lnSpc>
            </a:pPr>
            <a:r>
              <a:rPr lang="en-US" sz="2773">
                <a:solidFill>
                  <a:srgbClr val="000000"/>
                </a:solidFill>
                <a:latin typeface="TT Hoves"/>
                <a:ea typeface="TT Hoves"/>
                <a:cs typeface="TT Hoves"/>
                <a:sym typeface="TT Hoves"/>
              </a:rPr>
              <a:t>The User class, within the Project package, is designed to handle user information. It has private member variables like email for identification, password for security, isAdmin to define user roles, and numOfRentCars for tracking rentals. </a:t>
            </a:r>
          </a:p>
          <a:p>
            <a:pPr algn="ctr">
              <a:lnSpc>
                <a:spcPts val="3882"/>
              </a:lnSpc>
              <a:spcBef>
                <a:spcPct val="0"/>
              </a:spcBef>
            </a:pPr>
            <a:endParaRPr lang="en-US" sz="2773">
              <a:solidFill>
                <a:srgbClr val="000000"/>
              </a:solidFill>
              <a:latin typeface="TT Hoves"/>
              <a:ea typeface="TT Hoves"/>
              <a:cs typeface="TT Hoves"/>
              <a:sym typeface="TT Hoves"/>
            </a:endParaRPr>
          </a:p>
        </p:txBody>
      </p:sp>
      <p:sp>
        <p:nvSpPr>
          <p:cNvPr id="5" name="TextBox 5"/>
          <p:cNvSpPr txBox="1"/>
          <p:nvPr/>
        </p:nvSpPr>
        <p:spPr>
          <a:xfrm>
            <a:off x="9954505" y="4138488"/>
            <a:ext cx="7635150" cy="5614207"/>
          </a:xfrm>
          <a:prstGeom prst="rect">
            <a:avLst/>
          </a:prstGeom>
        </p:spPr>
        <p:txBody>
          <a:bodyPr lIns="0" tIns="0" rIns="0" bIns="0" rtlCol="0" anchor="t">
            <a:spAutoFit/>
          </a:bodyPr>
          <a:lstStyle/>
          <a:p>
            <a:pPr algn="l">
              <a:lnSpc>
                <a:spcPts val="4088"/>
              </a:lnSpc>
              <a:spcBef>
                <a:spcPct val="0"/>
              </a:spcBef>
            </a:pPr>
            <a:r>
              <a:rPr lang="en-US" sz="2920" spc="46">
                <a:solidFill>
                  <a:srgbClr val="000000"/>
                </a:solidFill>
                <a:latin typeface="TT Hoves"/>
                <a:ea typeface="TT Hoves"/>
                <a:cs typeface="TT Hoves"/>
                <a:sym typeface="TT Hoves"/>
              </a:rPr>
              <a:t>The constructor initializes these variables, and getter methods like getEmail() and getNumOfRentCars() provide access to the data. While some setter methods exist, not all are used in the current code. The overridden toString() method offers a convenient way to display user details, which is useful for debugging and presenting information. Overall, this class forms the basis for effective user management in our application.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Freeform 2"/>
          <p:cNvSpPr/>
          <p:nvPr/>
        </p:nvSpPr>
        <p:spPr>
          <a:xfrm>
            <a:off x="-3805628" y="-3991568"/>
            <a:ext cx="9598990" cy="9598990"/>
          </a:xfrm>
          <a:custGeom>
            <a:avLst/>
            <a:gdLst/>
            <a:ahLst/>
            <a:cxnLst/>
            <a:rect l="l" t="t" r="r" b="b"/>
            <a:pathLst>
              <a:path w="9598990" h="9598990">
                <a:moveTo>
                  <a:pt x="0" y="0"/>
                </a:moveTo>
                <a:lnTo>
                  <a:pt x="9598990" y="0"/>
                </a:lnTo>
                <a:lnTo>
                  <a:pt x="9598990" y="9598990"/>
                </a:lnTo>
                <a:lnTo>
                  <a:pt x="0" y="9598990"/>
                </a:lnTo>
                <a:lnTo>
                  <a:pt x="0" y="0"/>
                </a:lnTo>
                <a:close/>
              </a:path>
            </a:pathLst>
          </a:custGeom>
          <a:blipFill>
            <a:blip r:embed="rId2">
              <a:alphaModFix amt="52000"/>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9975489" y="1170261"/>
            <a:ext cx="6998061" cy="2561528"/>
            <a:chOff x="0" y="0"/>
            <a:chExt cx="2342659" cy="857492"/>
          </a:xfrm>
        </p:grpSpPr>
        <p:sp>
          <p:nvSpPr>
            <p:cNvPr id="4" name="Freeform 4"/>
            <p:cNvSpPr/>
            <p:nvPr/>
          </p:nvSpPr>
          <p:spPr>
            <a:xfrm>
              <a:off x="0" y="0"/>
              <a:ext cx="2342659" cy="857492"/>
            </a:xfrm>
            <a:custGeom>
              <a:avLst/>
              <a:gdLst/>
              <a:ahLst/>
              <a:cxnLst/>
              <a:rect l="l" t="t" r="r" b="b"/>
              <a:pathLst>
                <a:path w="2342659" h="857492">
                  <a:moveTo>
                    <a:pt x="0" y="0"/>
                  </a:moveTo>
                  <a:lnTo>
                    <a:pt x="2342659" y="0"/>
                  </a:lnTo>
                  <a:lnTo>
                    <a:pt x="2342659" y="857492"/>
                  </a:lnTo>
                  <a:lnTo>
                    <a:pt x="0" y="857492"/>
                  </a:lnTo>
                  <a:close/>
                </a:path>
              </a:pathLst>
            </a:custGeom>
            <a:solidFill>
              <a:srgbClr val="0003FF"/>
            </a:solidFill>
          </p:spPr>
        </p:sp>
        <p:sp>
          <p:nvSpPr>
            <p:cNvPr id="5" name="TextBox 5"/>
            <p:cNvSpPr txBox="1"/>
            <p:nvPr/>
          </p:nvSpPr>
          <p:spPr>
            <a:xfrm>
              <a:off x="0" y="104775"/>
              <a:ext cx="2342659" cy="752717"/>
            </a:xfrm>
            <a:prstGeom prst="rect">
              <a:avLst/>
            </a:prstGeom>
          </p:spPr>
          <p:txBody>
            <a:bodyPr lIns="50800" tIns="50800" rIns="50800" bIns="50800" rtlCol="0" anchor="ctr"/>
            <a:lstStyle/>
            <a:p>
              <a:pPr algn="ctr">
                <a:lnSpc>
                  <a:spcPts val="1925"/>
                </a:lnSpc>
              </a:pPr>
              <a:endParaRPr/>
            </a:p>
          </p:txBody>
        </p:sp>
      </p:grpSp>
      <p:sp>
        <p:nvSpPr>
          <p:cNvPr id="6" name="TextBox 6"/>
          <p:cNvSpPr txBox="1"/>
          <p:nvPr/>
        </p:nvSpPr>
        <p:spPr>
          <a:xfrm>
            <a:off x="10491672" y="2024301"/>
            <a:ext cx="1578952" cy="1034423"/>
          </a:xfrm>
          <a:prstGeom prst="rect">
            <a:avLst/>
          </a:prstGeom>
        </p:spPr>
        <p:txBody>
          <a:bodyPr lIns="0" tIns="0" rIns="0" bIns="0" rtlCol="0" anchor="t">
            <a:spAutoFit/>
          </a:bodyPr>
          <a:lstStyle/>
          <a:p>
            <a:pPr algn="l">
              <a:lnSpc>
                <a:spcPts val="7680"/>
              </a:lnSpc>
            </a:pPr>
            <a:r>
              <a:rPr lang="en-US" sz="8000" spc="-656">
                <a:solidFill>
                  <a:srgbClr val="EFEFEF"/>
                </a:solidFill>
                <a:latin typeface="TT Hoves"/>
                <a:ea typeface="TT Hoves"/>
                <a:cs typeface="TT Hoves"/>
                <a:sym typeface="TT Hoves"/>
              </a:rPr>
              <a:t>01.</a:t>
            </a:r>
          </a:p>
        </p:txBody>
      </p:sp>
      <p:sp>
        <p:nvSpPr>
          <p:cNvPr id="7" name="TextBox 7"/>
          <p:cNvSpPr txBox="1"/>
          <p:nvPr/>
        </p:nvSpPr>
        <p:spPr>
          <a:xfrm>
            <a:off x="12601687" y="6540872"/>
            <a:ext cx="7498697" cy="4832876"/>
          </a:xfrm>
          <a:prstGeom prst="rect">
            <a:avLst/>
          </a:prstGeom>
        </p:spPr>
        <p:txBody>
          <a:bodyPr lIns="0" tIns="0" rIns="0" bIns="0" rtlCol="0" anchor="t">
            <a:spAutoFit/>
          </a:bodyPr>
          <a:lstStyle/>
          <a:p>
            <a:pPr algn="ctr">
              <a:lnSpc>
                <a:spcPts val="35614"/>
              </a:lnSpc>
            </a:pPr>
            <a:r>
              <a:rPr lang="en-US" sz="37888" b="1" spc="-1856">
                <a:solidFill>
                  <a:srgbClr val="343434"/>
                </a:solidFill>
                <a:latin typeface="TT Hoves Bold"/>
                <a:ea typeface="TT Hoves Bold"/>
                <a:cs typeface="TT Hoves Bold"/>
                <a:sym typeface="TT Hoves Bold"/>
              </a:rPr>
              <a:t>05</a:t>
            </a:r>
          </a:p>
        </p:txBody>
      </p:sp>
      <p:grpSp>
        <p:nvGrpSpPr>
          <p:cNvPr id="8" name="Group 8"/>
          <p:cNvGrpSpPr/>
          <p:nvPr/>
        </p:nvGrpSpPr>
        <p:grpSpPr>
          <a:xfrm>
            <a:off x="9975489" y="3862348"/>
            <a:ext cx="6998061" cy="2561528"/>
            <a:chOff x="0" y="0"/>
            <a:chExt cx="2342659" cy="857492"/>
          </a:xfrm>
        </p:grpSpPr>
        <p:sp>
          <p:nvSpPr>
            <p:cNvPr id="9" name="Freeform 9"/>
            <p:cNvSpPr/>
            <p:nvPr/>
          </p:nvSpPr>
          <p:spPr>
            <a:xfrm>
              <a:off x="0" y="0"/>
              <a:ext cx="2342659" cy="857492"/>
            </a:xfrm>
            <a:custGeom>
              <a:avLst/>
              <a:gdLst/>
              <a:ahLst/>
              <a:cxnLst/>
              <a:rect l="l" t="t" r="r" b="b"/>
              <a:pathLst>
                <a:path w="2342659" h="857492">
                  <a:moveTo>
                    <a:pt x="0" y="0"/>
                  </a:moveTo>
                  <a:lnTo>
                    <a:pt x="2342659" y="0"/>
                  </a:lnTo>
                  <a:lnTo>
                    <a:pt x="2342659" y="857492"/>
                  </a:lnTo>
                  <a:lnTo>
                    <a:pt x="0" y="857492"/>
                  </a:lnTo>
                  <a:close/>
                </a:path>
              </a:pathLst>
            </a:custGeom>
            <a:solidFill>
              <a:srgbClr val="0003FF"/>
            </a:solidFill>
          </p:spPr>
        </p:sp>
        <p:sp>
          <p:nvSpPr>
            <p:cNvPr id="10" name="TextBox 10"/>
            <p:cNvSpPr txBox="1"/>
            <p:nvPr/>
          </p:nvSpPr>
          <p:spPr>
            <a:xfrm>
              <a:off x="0" y="104775"/>
              <a:ext cx="2342659" cy="752717"/>
            </a:xfrm>
            <a:prstGeom prst="rect">
              <a:avLst/>
            </a:prstGeom>
          </p:spPr>
          <p:txBody>
            <a:bodyPr lIns="50800" tIns="50800" rIns="50800" bIns="50800" rtlCol="0" anchor="ctr"/>
            <a:lstStyle/>
            <a:p>
              <a:pPr algn="ctr">
                <a:lnSpc>
                  <a:spcPts val="1925"/>
                </a:lnSpc>
              </a:pPr>
              <a:endParaRPr/>
            </a:p>
          </p:txBody>
        </p:sp>
      </p:grpSp>
      <p:grpSp>
        <p:nvGrpSpPr>
          <p:cNvPr id="11" name="Group 11"/>
          <p:cNvGrpSpPr/>
          <p:nvPr/>
        </p:nvGrpSpPr>
        <p:grpSpPr>
          <a:xfrm>
            <a:off x="9975489" y="6557226"/>
            <a:ext cx="6998061" cy="2561528"/>
            <a:chOff x="0" y="0"/>
            <a:chExt cx="2342659" cy="857492"/>
          </a:xfrm>
        </p:grpSpPr>
        <p:sp>
          <p:nvSpPr>
            <p:cNvPr id="12" name="Freeform 12"/>
            <p:cNvSpPr/>
            <p:nvPr/>
          </p:nvSpPr>
          <p:spPr>
            <a:xfrm>
              <a:off x="0" y="0"/>
              <a:ext cx="2342659" cy="857492"/>
            </a:xfrm>
            <a:custGeom>
              <a:avLst/>
              <a:gdLst/>
              <a:ahLst/>
              <a:cxnLst/>
              <a:rect l="l" t="t" r="r" b="b"/>
              <a:pathLst>
                <a:path w="2342659" h="857492">
                  <a:moveTo>
                    <a:pt x="0" y="0"/>
                  </a:moveTo>
                  <a:lnTo>
                    <a:pt x="2342659" y="0"/>
                  </a:lnTo>
                  <a:lnTo>
                    <a:pt x="2342659" y="857492"/>
                  </a:lnTo>
                  <a:lnTo>
                    <a:pt x="0" y="857492"/>
                  </a:lnTo>
                  <a:close/>
                </a:path>
              </a:pathLst>
            </a:custGeom>
            <a:solidFill>
              <a:srgbClr val="0003FF"/>
            </a:solidFill>
          </p:spPr>
        </p:sp>
        <p:sp>
          <p:nvSpPr>
            <p:cNvPr id="13" name="TextBox 13"/>
            <p:cNvSpPr txBox="1"/>
            <p:nvPr/>
          </p:nvSpPr>
          <p:spPr>
            <a:xfrm>
              <a:off x="0" y="104775"/>
              <a:ext cx="2342659" cy="752717"/>
            </a:xfrm>
            <a:prstGeom prst="rect">
              <a:avLst/>
            </a:prstGeom>
          </p:spPr>
          <p:txBody>
            <a:bodyPr lIns="50800" tIns="50800" rIns="50800" bIns="50800" rtlCol="0" anchor="ctr"/>
            <a:lstStyle/>
            <a:p>
              <a:pPr algn="ctr">
                <a:lnSpc>
                  <a:spcPts val="1925"/>
                </a:lnSpc>
              </a:pPr>
              <a:endParaRPr/>
            </a:p>
          </p:txBody>
        </p:sp>
      </p:grpSp>
      <p:sp>
        <p:nvSpPr>
          <p:cNvPr id="14" name="TextBox 14"/>
          <p:cNvSpPr txBox="1"/>
          <p:nvPr/>
        </p:nvSpPr>
        <p:spPr>
          <a:xfrm>
            <a:off x="10491672" y="4717783"/>
            <a:ext cx="1578952" cy="1034423"/>
          </a:xfrm>
          <a:prstGeom prst="rect">
            <a:avLst/>
          </a:prstGeom>
        </p:spPr>
        <p:txBody>
          <a:bodyPr lIns="0" tIns="0" rIns="0" bIns="0" rtlCol="0" anchor="t">
            <a:spAutoFit/>
          </a:bodyPr>
          <a:lstStyle/>
          <a:p>
            <a:pPr algn="l">
              <a:lnSpc>
                <a:spcPts val="7680"/>
              </a:lnSpc>
            </a:pPr>
            <a:r>
              <a:rPr lang="en-US" sz="8000" spc="-656">
                <a:solidFill>
                  <a:srgbClr val="EFEFEF"/>
                </a:solidFill>
                <a:latin typeface="TT Hoves"/>
                <a:ea typeface="TT Hoves"/>
                <a:cs typeface="TT Hoves"/>
                <a:sym typeface="TT Hoves"/>
              </a:rPr>
              <a:t>02.</a:t>
            </a:r>
          </a:p>
        </p:txBody>
      </p:sp>
      <p:sp>
        <p:nvSpPr>
          <p:cNvPr id="15" name="TextBox 15"/>
          <p:cNvSpPr txBox="1"/>
          <p:nvPr/>
        </p:nvSpPr>
        <p:spPr>
          <a:xfrm>
            <a:off x="10491672" y="7411266"/>
            <a:ext cx="1578952" cy="1034423"/>
          </a:xfrm>
          <a:prstGeom prst="rect">
            <a:avLst/>
          </a:prstGeom>
        </p:spPr>
        <p:txBody>
          <a:bodyPr lIns="0" tIns="0" rIns="0" bIns="0" rtlCol="0" anchor="t">
            <a:spAutoFit/>
          </a:bodyPr>
          <a:lstStyle/>
          <a:p>
            <a:pPr algn="l">
              <a:lnSpc>
                <a:spcPts val="7680"/>
              </a:lnSpc>
            </a:pPr>
            <a:r>
              <a:rPr lang="en-US" sz="8000" spc="-656">
                <a:solidFill>
                  <a:srgbClr val="EFEFEF"/>
                </a:solidFill>
                <a:latin typeface="TT Hoves"/>
                <a:ea typeface="TT Hoves"/>
                <a:cs typeface="TT Hoves"/>
                <a:sym typeface="TT Hoves"/>
              </a:rPr>
              <a:t>03.</a:t>
            </a:r>
          </a:p>
        </p:txBody>
      </p:sp>
      <p:sp>
        <p:nvSpPr>
          <p:cNvPr id="16" name="TextBox 16"/>
          <p:cNvSpPr txBox="1"/>
          <p:nvPr/>
        </p:nvSpPr>
        <p:spPr>
          <a:xfrm>
            <a:off x="12218908" y="1294408"/>
            <a:ext cx="4397171" cy="2282190"/>
          </a:xfrm>
          <a:prstGeom prst="rect">
            <a:avLst/>
          </a:prstGeom>
        </p:spPr>
        <p:txBody>
          <a:bodyPr lIns="0" tIns="0" rIns="0" bIns="0" rtlCol="0" anchor="t">
            <a:spAutoFit/>
          </a:bodyPr>
          <a:lstStyle/>
          <a:p>
            <a:pPr algn="just">
              <a:lnSpc>
                <a:spcPts val="2295"/>
              </a:lnSpc>
            </a:pPr>
            <a:r>
              <a:rPr lang="en-US" sz="1700" b="1" spc="27">
                <a:solidFill>
                  <a:srgbClr val="EFEFEF"/>
                </a:solidFill>
                <a:latin typeface="TT Hoves Bold"/>
                <a:ea typeface="TT Hoves Bold"/>
                <a:cs typeface="TT Hoves Bold"/>
                <a:sym typeface="TT Hoves Bold"/>
              </a:rPr>
              <a:t>Core Attributes and Functionality</a:t>
            </a:r>
          </a:p>
          <a:p>
            <a:pPr marL="0" lvl="0" indent="0" algn="just">
              <a:lnSpc>
                <a:spcPts val="2295"/>
              </a:lnSpc>
              <a:spcBef>
                <a:spcPct val="0"/>
              </a:spcBef>
            </a:pPr>
            <a:r>
              <a:rPr lang="en-US" sz="1700" spc="27">
                <a:solidFill>
                  <a:srgbClr val="EFEFEF"/>
                </a:solidFill>
                <a:latin typeface="TT Hoves"/>
                <a:ea typeface="TT Hoves"/>
                <a:cs typeface="TT Hoves"/>
                <a:sym typeface="TT Hoves"/>
              </a:rPr>
              <a:t>The Vehicle class represents a vehicle object, encapsulating key attributes such as id, brand, model, color, peopleCapacity, rentPrice, dimensions (length and width), and its availability status (isAvailable). It is designed to manage vehicle-related data effectively.</a:t>
            </a:r>
          </a:p>
        </p:txBody>
      </p:sp>
      <p:sp>
        <p:nvSpPr>
          <p:cNvPr id="17" name="TextBox 17"/>
          <p:cNvSpPr txBox="1"/>
          <p:nvPr/>
        </p:nvSpPr>
        <p:spPr>
          <a:xfrm>
            <a:off x="12218908" y="3987729"/>
            <a:ext cx="4397171" cy="2282190"/>
          </a:xfrm>
          <a:prstGeom prst="rect">
            <a:avLst/>
          </a:prstGeom>
        </p:spPr>
        <p:txBody>
          <a:bodyPr lIns="0" tIns="0" rIns="0" bIns="0" rtlCol="0" anchor="t">
            <a:spAutoFit/>
          </a:bodyPr>
          <a:lstStyle/>
          <a:p>
            <a:pPr algn="just">
              <a:lnSpc>
                <a:spcPts val="2295"/>
              </a:lnSpc>
            </a:pPr>
            <a:r>
              <a:rPr lang="en-US" sz="1700" b="1" spc="27">
                <a:solidFill>
                  <a:srgbClr val="EFEFEF"/>
                </a:solidFill>
                <a:latin typeface="TT Hoves Bold"/>
                <a:ea typeface="TT Hoves Bold"/>
                <a:cs typeface="TT Hoves Bold"/>
                <a:sym typeface="TT Hoves Bold"/>
              </a:rPr>
              <a:t>Availability Management with Logging</a:t>
            </a:r>
          </a:p>
          <a:p>
            <a:pPr marL="0" lvl="0" indent="0" algn="just">
              <a:lnSpc>
                <a:spcPts val="2295"/>
              </a:lnSpc>
              <a:spcBef>
                <a:spcPct val="0"/>
              </a:spcBef>
            </a:pPr>
            <a:r>
              <a:rPr lang="en-US" sz="1700" spc="27">
                <a:solidFill>
                  <a:srgbClr val="EFEFEF"/>
                </a:solidFill>
                <a:latin typeface="TT Hoves"/>
                <a:ea typeface="TT Hoves"/>
                <a:cs typeface="TT Hoves"/>
                <a:sym typeface="TT Hoves"/>
              </a:rPr>
              <a:t>The setAvailable method updates the vehicle's availability status. When the vehicle is marked unavailable (isAvailable equals "false"), the details are logged to a text file (Vehicles.txt) for record-keeping. This demonstrates an integration of data updates with file handling.</a:t>
            </a:r>
          </a:p>
        </p:txBody>
      </p:sp>
      <p:sp>
        <p:nvSpPr>
          <p:cNvPr id="18" name="TextBox 18"/>
          <p:cNvSpPr txBox="1"/>
          <p:nvPr/>
        </p:nvSpPr>
        <p:spPr>
          <a:xfrm>
            <a:off x="12218908" y="6681051"/>
            <a:ext cx="4397171" cy="2282190"/>
          </a:xfrm>
          <a:prstGeom prst="rect">
            <a:avLst/>
          </a:prstGeom>
        </p:spPr>
        <p:txBody>
          <a:bodyPr lIns="0" tIns="0" rIns="0" bIns="0" rtlCol="0" anchor="t">
            <a:spAutoFit/>
          </a:bodyPr>
          <a:lstStyle/>
          <a:p>
            <a:pPr algn="just">
              <a:lnSpc>
                <a:spcPts val="2295"/>
              </a:lnSpc>
            </a:pPr>
            <a:r>
              <a:rPr lang="en-US" sz="1700" b="1" spc="27">
                <a:solidFill>
                  <a:srgbClr val="EFEFEF"/>
                </a:solidFill>
                <a:latin typeface="TT Hoves Bold"/>
                <a:ea typeface="TT Hoves Bold"/>
                <a:cs typeface="TT Hoves Bold"/>
                <a:sym typeface="TT Hoves Bold"/>
              </a:rPr>
              <a:t>Descriptive String Representation</a:t>
            </a:r>
          </a:p>
          <a:p>
            <a:pPr marL="0" lvl="0" indent="0" algn="just">
              <a:lnSpc>
                <a:spcPts val="2295"/>
              </a:lnSpc>
              <a:spcBef>
                <a:spcPct val="0"/>
              </a:spcBef>
            </a:pPr>
            <a:r>
              <a:rPr lang="en-US" sz="1700" spc="27">
                <a:solidFill>
                  <a:srgbClr val="EFEFEF"/>
                </a:solidFill>
                <a:latin typeface="TT Hoves"/>
                <a:ea typeface="TT Hoves"/>
                <a:cs typeface="TT Hoves"/>
                <a:sym typeface="TT Hoves"/>
              </a:rPr>
              <a:t>The toString() method provides a detailed string representation of the vehicle's attributes, including brand, model, capacity, rental price, dimensions, and availability status. This facilitates debugging and improves readability when displaying vehicle information.</a:t>
            </a:r>
          </a:p>
        </p:txBody>
      </p:sp>
      <p:sp>
        <p:nvSpPr>
          <p:cNvPr id="19" name="TextBox 19"/>
          <p:cNvSpPr txBox="1"/>
          <p:nvPr/>
        </p:nvSpPr>
        <p:spPr>
          <a:xfrm>
            <a:off x="616857" y="4433030"/>
            <a:ext cx="8527143" cy="1327705"/>
          </a:xfrm>
          <a:prstGeom prst="rect">
            <a:avLst/>
          </a:prstGeom>
        </p:spPr>
        <p:txBody>
          <a:bodyPr lIns="0" tIns="0" rIns="0" bIns="0" rtlCol="0" anchor="t">
            <a:spAutoFit/>
          </a:bodyPr>
          <a:lstStyle/>
          <a:p>
            <a:pPr algn="l">
              <a:lnSpc>
                <a:spcPts val="10180"/>
              </a:lnSpc>
            </a:pPr>
            <a:r>
              <a:rPr lang="en-US" sz="9695" b="1" spc="-475">
                <a:solidFill>
                  <a:srgbClr val="343434"/>
                </a:solidFill>
                <a:latin typeface="TT Hoves Bold"/>
                <a:ea typeface="TT Hoves Bold"/>
                <a:cs typeface="TT Hoves Bold"/>
                <a:sym typeface="TT Hoves Bold"/>
              </a:rPr>
              <a:t>    Vehicle class</a:t>
            </a:r>
          </a:p>
        </p:txBody>
      </p:sp>
      <p:sp>
        <p:nvSpPr>
          <p:cNvPr id="20" name="文本框 19">
            <a:extLst>
              <a:ext uri="{FF2B5EF4-FFF2-40B4-BE49-F238E27FC236}">
                <a16:creationId xmlns:a16="http://schemas.microsoft.com/office/drawing/2014/main" id="{87AB1288-99FF-3755-0036-CBDDA77672AB}"/>
              </a:ext>
            </a:extLst>
          </p:cNvPr>
          <p:cNvSpPr txBox="1"/>
          <p:nvPr/>
        </p:nvSpPr>
        <p:spPr>
          <a:xfrm>
            <a:off x="2286000" y="6438900"/>
            <a:ext cx="6026512" cy="646331"/>
          </a:xfrm>
          <a:prstGeom prst="rect">
            <a:avLst/>
          </a:prstGeom>
          <a:noFill/>
        </p:spPr>
        <p:txBody>
          <a:bodyPr wrap="square" rtlCol="0">
            <a:spAutoFit/>
          </a:bodyPr>
          <a:lstStyle/>
          <a:p>
            <a:r>
              <a:rPr lang="en-US" altLang="zh-CN" sz="3600" dirty="0" err="1"/>
              <a:t>Taoyin</a:t>
            </a:r>
            <a:r>
              <a:rPr lang="en-US" altLang="zh-CN" sz="3600" dirty="0"/>
              <a:t> Jia – Kevin</a:t>
            </a:r>
            <a:endParaRPr lang="zh-CN" altLang="en-US" sz="36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Freeform 2"/>
          <p:cNvSpPr/>
          <p:nvPr/>
        </p:nvSpPr>
        <p:spPr>
          <a:xfrm>
            <a:off x="0" y="0"/>
            <a:ext cx="6457614" cy="6328462"/>
          </a:xfrm>
          <a:custGeom>
            <a:avLst/>
            <a:gdLst/>
            <a:ahLst/>
            <a:cxnLst/>
            <a:rect l="l" t="t" r="r" b="b"/>
            <a:pathLst>
              <a:path w="6457614" h="6328462">
                <a:moveTo>
                  <a:pt x="0" y="0"/>
                </a:moveTo>
                <a:lnTo>
                  <a:pt x="6457614" y="0"/>
                </a:lnTo>
                <a:lnTo>
                  <a:pt x="6457614" y="6328462"/>
                </a:lnTo>
                <a:lnTo>
                  <a:pt x="0" y="6328462"/>
                </a:lnTo>
                <a:lnTo>
                  <a:pt x="0" y="0"/>
                </a:lnTo>
                <a:close/>
              </a:path>
            </a:pathLst>
          </a:custGeom>
          <a:blipFill>
            <a:blip r:embed="rId2"/>
            <a:stretch>
              <a:fillRect/>
            </a:stretch>
          </a:blipFill>
        </p:spPr>
      </p:sp>
      <p:sp>
        <p:nvSpPr>
          <p:cNvPr id="3" name="Freeform 3"/>
          <p:cNvSpPr/>
          <p:nvPr/>
        </p:nvSpPr>
        <p:spPr>
          <a:xfrm>
            <a:off x="6738730" y="0"/>
            <a:ext cx="5154336" cy="4593802"/>
          </a:xfrm>
          <a:custGeom>
            <a:avLst/>
            <a:gdLst/>
            <a:ahLst/>
            <a:cxnLst/>
            <a:rect l="l" t="t" r="r" b="b"/>
            <a:pathLst>
              <a:path w="5154336" h="4593802">
                <a:moveTo>
                  <a:pt x="0" y="0"/>
                </a:moveTo>
                <a:lnTo>
                  <a:pt x="5154336" y="0"/>
                </a:lnTo>
                <a:lnTo>
                  <a:pt x="5154336" y="4593802"/>
                </a:lnTo>
                <a:lnTo>
                  <a:pt x="0" y="4593802"/>
                </a:lnTo>
                <a:lnTo>
                  <a:pt x="0" y="0"/>
                </a:lnTo>
                <a:close/>
              </a:path>
            </a:pathLst>
          </a:custGeom>
          <a:blipFill>
            <a:blip r:embed="rId3"/>
            <a:stretch>
              <a:fillRect/>
            </a:stretch>
          </a:blipFill>
        </p:spPr>
      </p:sp>
      <p:sp>
        <p:nvSpPr>
          <p:cNvPr id="4" name="Freeform 4"/>
          <p:cNvSpPr/>
          <p:nvPr/>
        </p:nvSpPr>
        <p:spPr>
          <a:xfrm>
            <a:off x="8237953" y="4746911"/>
            <a:ext cx="10050047" cy="5540089"/>
          </a:xfrm>
          <a:custGeom>
            <a:avLst/>
            <a:gdLst/>
            <a:ahLst/>
            <a:cxnLst/>
            <a:rect l="l" t="t" r="r" b="b"/>
            <a:pathLst>
              <a:path w="10050047" h="5540089">
                <a:moveTo>
                  <a:pt x="0" y="0"/>
                </a:moveTo>
                <a:lnTo>
                  <a:pt x="10050047" y="0"/>
                </a:lnTo>
                <a:lnTo>
                  <a:pt x="10050047" y="5540089"/>
                </a:lnTo>
                <a:lnTo>
                  <a:pt x="0" y="5540089"/>
                </a:lnTo>
                <a:lnTo>
                  <a:pt x="0" y="0"/>
                </a:lnTo>
                <a:close/>
              </a:path>
            </a:pathLst>
          </a:custGeom>
          <a:blipFill>
            <a:blip r:embed="rId4"/>
            <a:stretch>
              <a:fillRect/>
            </a:stretch>
          </a:blipFill>
        </p:spPr>
      </p:sp>
      <p:sp>
        <p:nvSpPr>
          <p:cNvPr id="5" name="TextBox 5"/>
          <p:cNvSpPr txBox="1"/>
          <p:nvPr/>
        </p:nvSpPr>
        <p:spPr>
          <a:xfrm>
            <a:off x="0" y="6271312"/>
            <a:ext cx="6738730" cy="1819911"/>
          </a:xfrm>
          <a:prstGeom prst="rect">
            <a:avLst/>
          </a:prstGeom>
        </p:spPr>
        <p:txBody>
          <a:bodyPr lIns="0" tIns="0" rIns="0" bIns="0" rtlCol="0" anchor="t">
            <a:spAutoFit/>
          </a:bodyPr>
          <a:lstStyle/>
          <a:p>
            <a:pPr algn="l">
              <a:lnSpc>
                <a:spcPts val="3639"/>
              </a:lnSpc>
              <a:spcBef>
                <a:spcPct val="0"/>
              </a:spcBef>
            </a:pPr>
            <a:r>
              <a:rPr lang="en-US" sz="2599">
                <a:solidFill>
                  <a:srgbClr val="000000"/>
                </a:solidFill>
                <a:latin typeface="TT Hoves"/>
                <a:ea typeface="TT Hoves"/>
                <a:cs typeface="TT Hoves"/>
                <a:sym typeface="TT Hoves"/>
              </a:rPr>
              <a:t>Also, in the Project package, the Vehicle class manages vehicle-related data. It holds variables such as id, brand, model, and more, which describe the vehicle's characteristics.</a:t>
            </a:r>
          </a:p>
        </p:txBody>
      </p:sp>
      <p:sp>
        <p:nvSpPr>
          <p:cNvPr id="6" name="TextBox 6"/>
          <p:cNvSpPr txBox="1"/>
          <p:nvPr/>
        </p:nvSpPr>
        <p:spPr>
          <a:xfrm>
            <a:off x="12026080" y="-47625"/>
            <a:ext cx="5070495" cy="1237299"/>
          </a:xfrm>
          <a:prstGeom prst="rect">
            <a:avLst/>
          </a:prstGeom>
        </p:spPr>
        <p:txBody>
          <a:bodyPr lIns="0" tIns="0" rIns="0" bIns="0" rtlCol="0" anchor="t">
            <a:spAutoFit/>
          </a:bodyPr>
          <a:lstStyle/>
          <a:p>
            <a:pPr algn="l">
              <a:lnSpc>
                <a:spcPts val="3316"/>
              </a:lnSpc>
              <a:spcBef>
                <a:spcPct val="0"/>
              </a:spcBef>
            </a:pPr>
            <a:r>
              <a:rPr lang="en-US" sz="2369">
                <a:solidFill>
                  <a:srgbClr val="000000"/>
                </a:solidFill>
                <a:latin typeface="TT Hoves"/>
                <a:ea typeface="TT Hoves"/>
                <a:cs typeface="TT Hoves"/>
                <a:sym typeface="TT Hoves"/>
              </a:rPr>
              <a:t>The constructor initializes these values, and getter methods allow access to the vehicle's details. </a:t>
            </a:r>
          </a:p>
        </p:txBody>
      </p:sp>
      <p:sp>
        <p:nvSpPr>
          <p:cNvPr id="7" name="TextBox 7"/>
          <p:cNvSpPr txBox="1"/>
          <p:nvPr/>
        </p:nvSpPr>
        <p:spPr>
          <a:xfrm>
            <a:off x="12026080" y="1562164"/>
            <a:ext cx="6236998" cy="3184748"/>
          </a:xfrm>
          <a:prstGeom prst="rect">
            <a:avLst/>
          </a:prstGeom>
        </p:spPr>
        <p:txBody>
          <a:bodyPr lIns="0" tIns="0" rIns="0" bIns="0" rtlCol="0" anchor="t">
            <a:spAutoFit/>
          </a:bodyPr>
          <a:lstStyle/>
          <a:p>
            <a:pPr algn="l">
              <a:lnSpc>
                <a:spcPts val="3179"/>
              </a:lnSpc>
              <a:spcBef>
                <a:spcPct val="0"/>
              </a:spcBef>
            </a:pPr>
            <a:r>
              <a:rPr lang="en-US" sz="2271">
                <a:solidFill>
                  <a:srgbClr val="000000"/>
                </a:solidFill>
                <a:latin typeface="TT Hoves"/>
                <a:ea typeface="TT Hoves"/>
                <a:cs typeface="TT Hoves"/>
                <a:sym typeface="TT Hoves"/>
              </a:rPr>
              <a:t> The setter for isAvailable not only updates the availability status but also writes the vehicle information to a file, ensuring a record of its status changes. The overridden toString() method presents a comprehensive view of the vehicle, aiding in displaying information to users. This class is essential for handling vehicle inventory and rental operations.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grpSp>
        <p:nvGrpSpPr>
          <p:cNvPr id="2" name="Group 2"/>
          <p:cNvGrpSpPr/>
          <p:nvPr/>
        </p:nvGrpSpPr>
        <p:grpSpPr>
          <a:xfrm>
            <a:off x="-696258" y="-976142"/>
            <a:ext cx="7178388" cy="11878896"/>
            <a:chOff x="0" y="0"/>
            <a:chExt cx="1890604" cy="3128598"/>
          </a:xfrm>
        </p:grpSpPr>
        <p:sp>
          <p:nvSpPr>
            <p:cNvPr id="3" name="Freeform 3"/>
            <p:cNvSpPr/>
            <p:nvPr/>
          </p:nvSpPr>
          <p:spPr>
            <a:xfrm>
              <a:off x="0" y="0"/>
              <a:ext cx="1890604" cy="3128598"/>
            </a:xfrm>
            <a:custGeom>
              <a:avLst/>
              <a:gdLst/>
              <a:ahLst/>
              <a:cxnLst/>
              <a:rect l="l" t="t" r="r" b="b"/>
              <a:pathLst>
                <a:path w="1890604" h="3128598">
                  <a:moveTo>
                    <a:pt x="0" y="0"/>
                  </a:moveTo>
                  <a:lnTo>
                    <a:pt x="1890604" y="0"/>
                  </a:lnTo>
                  <a:lnTo>
                    <a:pt x="1890604" y="3128598"/>
                  </a:lnTo>
                  <a:lnTo>
                    <a:pt x="0" y="3128598"/>
                  </a:lnTo>
                  <a:close/>
                </a:path>
              </a:pathLst>
            </a:custGeom>
            <a:solidFill>
              <a:srgbClr val="0003FF"/>
            </a:solidFill>
          </p:spPr>
        </p:sp>
        <p:sp>
          <p:nvSpPr>
            <p:cNvPr id="4" name="TextBox 4"/>
            <p:cNvSpPr txBox="1"/>
            <p:nvPr/>
          </p:nvSpPr>
          <p:spPr>
            <a:xfrm>
              <a:off x="0" y="-57150"/>
              <a:ext cx="1890604" cy="3185748"/>
            </a:xfrm>
            <a:prstGeom prst="rect">
              <a:avLst/>
            </a:prstGeom>
          </p:spPr>
          <p:txBody>
            <a:bodyPr lIns="50800" tIns="50800" rIns="50800" bIns="50800" rtlCol="0" anchor="ctr"/>
            <a:lstStyle/>
            <a:p>
              <a:pPr algn="ctr">
                <a:lnSpc>
                  <a:spcPts val="3639"/>
                </a:lnSpc>
              </a:pPr>
              <a:endParaRPr/>
            </a:p>
          </p:txBody>
        </p:sp>
      </p:grpSp>
      <p:sp>
        <p:nvSpPr>
          <p:cNvPr id="5" name="Freeform 5"/>
          <p:cNvSpPr/>
          <p:nvPr/>
        </p:nvSpPr>
        <p:spPr>
          <a:xfrm>
            <a:off x="13263798" y="-4131629"/>
            <a:ext cx="7991003" cy="7991003"/>
          </a:xfrm>
          <a:custGeom>
            <a:avLst/>
            <a:gdLst/>
            <a:ahLst/>
            <a:cxnLst/>
            <a:rect l="l" t="t" r="r" b="b"/>
            <a:pathLst>
              <a:path w="7991003" h="7991003">
                <a:moveTo>
                  <a:pt x="0" y="0"/>
                </a:moveTo>
                <a:lnTo>
                  <a:pt x="7991004" y="0"/>
                </a:lnTo>
                <a:lnTo>
                  <a:pt x="7991004" y="7991003"/>
                </a:lnTo>
                <a:lnTo>
                  <a:pt x="0" y="7991003"/>
                </a:lnTo>
                <a:lnTo>
                  <a:pt x="0" y="0"/>
                </a:lnTo>
                <a:close/>
              </a:path>
            </a:pathLst>
          </a:custGeom>
          <a:blipFill>
            <a:blip r:embed="rId3">
              <a:alphaModFix amt="52000"/>
              <a:extLst>
                <a:ext uri="{96DAC541-7B7A-43D3-8B79-37D633B846F1}">
                  <asvg:svgBlip xmlns:asvg="http://schemas.microsoft.com/office/drawing/2016/SVG/main" r:embed="rId4"/>
                </a:ext>
              </a:extLst>
            </a:blip>
            <a:stretch>
              <a:fillRect/>
            </a:stretch>
          </a:blipFill>
        </p:spPr>
      </p:sp>
      <p:sp>
        <p:nvSpPr>
          <p:cNvPr id="6" name="TextBox 6"/>
          <p:cNvSpPr txBox="1"/>
          <p:nvPr/>
        </p:nvSpPr>
        <p:spPr>
          <a:xfrm>
            <a:off x="8126267" y="493841"/>
            <a:ext cx="9760574" cy="1574959"/>
          </a:xfrm>
          <a:prstGeom prst="rect">
            <a:avLst/>
          </a:prstGeom>
        </p:spPr>
        <p:txBody>
          <a:bodyPr lIns="0" tIns="0" rIns="0" bIns="0" rtlCol="0" anchor="t">
            <a:spAutoFit/>
          </a:bodyPr>
          <a:lstStyle/>
          <a:p>
            <a:pPr algn="l">
              <a:lnSpc>
                <a:spcPts val="11645"/>
              </a:lnSpc>
            </a:pPr>
            <a:r>
              <a:rPr lang="en-US" sz="12388" b="1" spc="-607">
                <a:solidFill>
                  <a:srgbClr val="343434"/>
                </a:solidFill>
                <a:latin typeface="TT Hoves Bold"/>
                <a:ea typeface="TT Hoves Bold"/>
                <a:cs typeface="TT Hoves Bold"/>
                <a:sym typeface="TT Hoves Bold"/>
              </a:rPr>
              <a:t>Conclusion</a:t>
            </a:r>
          </a:p>
        </p:txBody>
      </p:sp>
      <p:sp>
        <p:nvSpPr>
          <p:cNvPr id="7" name="TextBox 7"/>
          <p:cNvSpPr txBox="1"/>
          <p:nvPr/>
        </p:nvSpPr>
        <p:spPr>
          <a:xfrm rot="-5400000">
            <a:off x="3326959" y="7239604"/>
            <a:ext cx="4771033" cy="448311"/>
          </a:xfrm>
          <a:prstGeom prst="rect">
            <a:avLst/>
          </a:prstGeom>
        </p:spPr>
        <p:txBody>
          <a:bodyPr lIns="0" tIns="0" rIns="0" bIns="0" rtlCol="0" anchor="t">
            <a:spAutoFit/>
          </a:bodyPr>
          <a:lstStyle/>
          <a:p>
            <a:pPr algn="just">
              <a:lnSpc>
                <a:spcPts val="3639"/>
              </a:lnSpc>
              <a:spcBef>
                <a:spcPct val="0"/>
              </a:spcBef>
            </a:pPr>
            <a:r>
              <a:rPr lang="en-US" sz="2599">
                <a:solidFill>
                  <a:srgbClr val="EFEFEF"/>
                </a:solidFill>
                <a:latin typeface="TT Hoves"/>
                <a:ea typeface="TT Hoves"/>
                <a:cs typeface="TT Hoves"/>
                <a:sym typeface="TT Hoves"/>
              </a:rPr>
              <a:t>Car Rental Management System</a:t>
            </a:r>
          </a:p>
        </p:txBody>
      </p:sp>
      <p:sp>
        <p:nvSpPr>
          <p:cNvPr id="8" name="TextBox 8"/>
          <p:cNvSpPr txBox="1"/>
          <p:nvPr/>
        </p:nvSpPr>
        <p:spPr>
          <a:xfrm rot="-5400000">
            <a:off x="4153815" y="2076558"/>
            <a:ext cx="3117321" cy="448311"/>
          </a:xfrm>
          <a:prstGeom prst="rect">
            <a:avLst/>
          </a:prstGeom>
        </p:spPr>
        <p:txBody>
          <a:bodyPr lIns="0" tIns="0" rIns="0" bIns="0" rtlCol="0" anchor="t">
            <a:spAutoFit/>
          </a:bodyPr>
          <a:lstStyle/>
          <a:p>
            <a:pPr algn="r">
              <a:lnSpc>
                <a:spcPts val="3639"/>
              </a:lnSpc>
              <a:spcBef>
                <a:spcPct val="0"/>
              </a:spcBef>
            </a:pPr>
            <a:r>
              <a:rPr lang="en-US" sz="2599">
                <a:solidFill>
                  <a:srgbClr val="EFEFEF"/>
                </a:solidFill>
                <a:latin typeface="TT Hoves"/>
                <a:ea typeface="TT Hoves"/>
                <a:cs typeface="TT Hoves"/>
                <a:sym typeface="TT Hoves"/>
              </a:rPr>
              <a:t>Final Project</a:t>
            </a:r>
          </a:p>
        </p:txBody>
      </p:sp>
      <p:sp>
        <p:nvSpPr>
          <p:cNvPr id="9" name="TextBox 9"/>
          <p:cNvSpPr txBox="1"/>
          <p:nvPr/>
        </p:nvSpPr>
        <p:spPr>
          <a:xfrm rot="-5400000">
            <a:off x="5009345" y="3635219"/>
            <a:ext cx="1406261" cy="448311"/>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TT Hoves"/>
                <a:ea typeface="TT Hoves"/>
                <a:cs typeface="TT Hoves"/>
                <a:sym typeface="TT Hoves"/>
              </a:rPr>
              <a:t>-</a:t>
            </a:r>
          </a:p>
        </p:txBody>
      </p:sp>
      <p:sp>
        <p:nvSpPr>
          <p:cNvPr id="10" name="TextBox 10"/>
          <p:cNvSpPr txBox="1"/>
          <p:nvPr/>
        </p:nvSpPr>
        <p:spPr>
          <a:xfrm>
            <a:off x="-1725735" y="6821207"/>
            <a:ext cx="6038956" cy="4832876"/>
          </a:xfrm>
          <a:prstGeom prst="rect">
            <a:avLst/>
          </a:prstGeom>
        </p:spPr>
        <p:txBody>
          <a:bodyPr lIns="0" tIns="0" rIns="0" bIns="0" rtlCol="0" anchor="t">
            <a:spAutoFit/>
          </a:bodyPr>
          <a:lstStyle/>
          <a:p>
            <a:pPr algn="ctr">
              <a:lnSpc>
                <a:spcPts val="35614"/>
              </a:lnSpc>
            </a:pPr>
            <a:r>
              <a:rPr lang="en-US" sz="37888" b="1" spc="-1856">
                <a:solidFill>
                  <a:srgbClr val="EFEFEF"/>
                </a:solidFill>
                <a:latin typeface="TT Hoves Bold"/>
                <a:ea typeface="TT Hoves Bold"/>
                <a:cs typeface="TT Hoves Bold"/>
                <a:sym typeface="TT Hoves Bold"/>
              </a:rPr>
              <a:t>06</a:t>
            </a:r>
          </a:p>
        </p:txBody>
      </p:sp>
      <p:sp>
        <p:nvSpPr>
          <p:cNvPr id="11" name="TextBox 11"/>
          <p:cNvSpPr txBox="1"/>
          <p:nvPr/>
        </p:nvSpPr>
        <p:spPr>
          <a:xfrm>
            <a:off x="8281464" y="2022505"/>
            <a:ext cx="9964670" cy="8264495"/>
          </a:xfrm>
          <a:prstGeom prst="rect">
            <a:avLst/>
          </a:prstGeom>
        </p:spPr>
        <p:txBody>
          <a:bodyPr lIns="0" tIns="0" rIns="0" bIns="0" rtlCol="0" anchor="t">
            <a:spAutoFit/>
          </a:bodyPr>
          <a:lstStyle/>
          <a:p>
            <a:pPr algn="just">
              <a:lnSpc>
                <a:spcPts val="3682"/>
              </a:lnSpc>
            </a:pPr>
            <a:r>
              <a:rPr lang="en-US" sz="2727" b="1" spc="163">
                <a:solidFill>
                  <a:srgbClr val="000000"/>
                </a:solidFill>
                <a:latin typeface="TT Hoves Bold"/>
                <a:ea typeface="TT Hoves Bold"/>
                <a:cs typeface="TT Hoves Bold"/>
                <a:sym typeface="TT Hoves Bold"/>
              </a:rPr>
              <a:t>System Overview</a:t>
            </a:r>
          </a:p>
          <a:p>
            <a:pPr marL="471118" lvl="1" indent="-235559" algn="just">
              <a:lnSpc>
                <a:spcPts val="2945"/>
              </a:lnSpc>
              <a:buFont typeface="Arial"/>
              <a:buChar char="•"/>
            </a:pPr>
            <a:r>
              <a:rPr lang="en-US" sz="2182" spc="130">
                <a:solidFill>
                  <a:srgbClr val="000000"/>
                </a:solidFill>
                <a:latin typeface="TT Hoves"/>
                <a:ea typeface="TT Hoves"/>
                <a:cs typeface="TT Hoves"/>
                <a:sym typeface="TT Hoves"/>
              </a:rPr>
              <a:t>Designed for the car rental business to address challenges in resource management, user interaction, and administrative oversight.</a:t>
            </a:r>
          </a:p>
          <a:p>
            <a:pPr marL="471118" lvl="1" indent="-235559" algn="just">
              <a:lnSpc>
                <a:spcPts val="2945"/>
              </a:lnSpc>
              <a:buFont typeface="Arial"/>
              <a:buChar char="•"/>
            </a:pPr>
            <a:r>
              <a:rPr lang="en-US" sz="2182" spc="130">
                <a:solidFill>
                  <a:srgbClr val="000000"/>
                </a:solidFill>
                <a:latin typeface="TT Hoves"/>
                <a:ea typeface="TT Hoves"/>
                <a:cs typeface="TT Hoves"/>
                <a:sym typeface="TT Hoves"/>
              </a:rPr>
              <a:t>Provides a comprehensive solution to streamline the rental process and improve operational efficiency.</a:t>
            </a:r>
          </a:p>
          <a:p>
            <a:pPr algn="just">
              <a:lnSpc>
                <a:spcPts val="2945"/>
              </a:lnSpc>
            </a:pPr>
            <a:endParaRPr lang="en-US" sz="2182" spc="130">
              <a:solidFill>
                <a:srgbClr val="000000"/>
              </a:solidFill>
              <a:latin typeface="TT Hoves"/>
              <a:ea typeface="TT Hoves"/>
              <a:cs typeface="TT Hoves"/>
              <a:sym typeface="TT Hoves"/>
            </a:endParaRPr>
          </a:p>
          <a:p>
            <a:pPr algn="just">
              <a:lnSpc>
                <a:spcPts val="3682"/>
              </a:lnSpc>
            </a:pPr>
            <a:r>
              <a:rPr lang="en-US" sz="2727" b="1" spc="163">
                <a:solidFill>
                  <a:srgbClr val="000000"/>
                </a:solidFill>
                <a:latin typeface="TT Hoves Bold"/>
                <a:ea typeface="TT Hoves Bold"/>
                <a:cs typeface="TT Hoves Bold"/>
                <a:sym typeface="TT Hoves Bold"/>
              </a:rPr>
              <a:t>Key Achievements</a:t>
            </a:r>
          </a:p>
          <a:p>
            <a:pPr marL="471118" lvl="1" indent="-235559" algn="just">
              <a:lnSpc>
                <a:spcPts val="2945"/>
              </a:lnSpc>
              <a:buAutoNum type="arabicPeriod"/>
            </a:pPr>
            <a:r>
              <a:rPr lang="en-US" sz="2182" spc="130">
                <a:solidFill>
                  <a:srgbClr val="000000"/>
                </a:solidFill>
                <a:latin typeface="TT Hoves"/>
                <a:ea typeface="TT Hoves"/>
                <a:cs typeface="TT Hoves"/>
                <a:sym typeface="TT Hoves"/>
              </a:rPr>
              <a:t>Optimized Resource Management</a:t>
            </a:r>
          </a:p>
          <a:p>
            <a:pPr marL="471118" lvl="1" indent="-235559" algn="just">
              <a:lnSpc>
                <a:spcPts val="2945"/>
              </a:lnSpc>
              <a:buAutoNum type="arabicPeriod"/>
            </a:pPr>
            <a:r>
              <a:rPr lang="en-US" sz="2182" spc="130">
                <a:solidFill>
                  <a:srgbClr val="000000"/>
                </a:solidFill>
                <a:latin typeface="TT Hoves"/>
                <a:ea typeface="TT Hoves"/>
                <a:cs typeface="TT Hoves"/>
                <a:sym typeface="TT Hoves"/>
              </a:rPr>
              <a:t>Enhanced User Experience</a:t>
            </a:r>
          </a:p>
          <a:p>
            <a:pPr marL="471118" lvl="1" indent="-235559" algn="just">
              <a:lnSpc>
                <a:spcPts val="2945"/>
              </a:lnSpc>
              <a:buAutoNum type="arabicPeriod"/>
            </a:pPr>
            <a:r>
              <a:rPr lang="en-US" sz="2182" spc="130">
                <a:solidFill>
                  <a:srgbClr val="000000"/>
                </a:solidFill>
                <a:latin typeface="TT Hoves"/>
                <a:ea typeface="TT Hoves"/>
                <a:cs typeface="TT Hoves"/>
                <a:sym typeface="TT Hoves"/>
              </a:rPr>
              <a:t>Robust Administrative Control</a:t>
            </a:r>
          </a:p>
          <a:p>
            <a:pPr marL="471118" lvl="1" indent="-235559" algn="just">
              <a:lnSpc>
                <a:spcPts val="2945"/>
              </a:lnSpc>
              <a:buAutoNum type="arabicPeriod"/>
            </a:pPr>
            <a:r>
              <a:rPr lang="en-US" sz="2182" spc="130">
                <a:solidFill>
                  <a:srgbClr val="000000"/>
                </a:solidFill>
                <a:latin typeface="TT Hoves"/>
                <a:ea typeface="TT Hoves"/>
                <a:cs typeface="TT Hoves"/>
                <a:sym typeface="TT Hoves"/>
              </a:rPr>
              <a:t>Efficient Data Processing</a:t>
            </a:r>
          </a:p>
          <a:p>
            <a:pPr algn="just">
              <a:lnSpc>
                <a:spcPts val="2945"/>
              </a:lnSpc>
            </a:pPr>
            <a:endParaRPr lang="en-US" sz="2182" spc="130">
              <a:solidFill>
                <a:srgbClr val="000000"/>
              </a:solidFill>
              <a:latin typeface="TT Hoves"/>
              <a:ea typeface="TT Hoves"/>
              <a:cs typeface="TT Hoves"/>
              <a:sym typeface="TT Hoves"/>
            </a:endParaRPr>
          </a:p>
          <a:p>
            <a:pPr algn="just">
              <a:lnSpc>
                <a:spcPts val="3682"/>
              </a:lnSpc>
            </a:pPr>
            <a:r>
              <a:rPr lang="en-US" sz="2727" b="1" spc="163">
                <a:solidFill>
                  <a:srgbClr val="000000"/>
                </a:solidFill>
                <a:latin typeface="TT Hoves Bold"/>
                <a:ea typeface="TT Hoves Bold"/>
                <a:cs typeface="TT Hoves Bold"/>
                <a:sym typeface="TT Hoves Bold"/>
              </a:rPr>
              <a:t>Future Outlook</a:t>
            </a:r>
          </a:p>
          <a:p>
            <a:pPr marL="471118" lvl="1" indent="-235559" algn="just">
              <a:lnSpc>
                <a:spcPts val="2945"/>
              </a:lnSpc>
              <a:buFont typeface="Arial"/>
              <a:buChar char="•"/>
            </a:pPr>
            <a:r>
              <a:rPr lang="en-US" sz="2182" spc="130">
                <a:solidFill>
                  <a:srgbClr val="000000"/>
                </a:solidFill>
                <a:latin typeface="TT Hoves"/>
                <a:ea typeface="TT Hoves"/>
                <a:cs typeface="TT Hoves"/>
                <a:sym typeface="TT Hoves"/>
              </a:rPr>
              <a:t>Plans to enhance the email notification system and improve the filtering mechanism.</a:t>
            </a:r>
          </a:p>
          <a:p>
            <a:pPr marL="471118" lvl="1" indent="-235559" algn="just">
              <a:lnSpc>
                <a:spcPts val="2945"/>
              </a:lnSpc>
              <a:buFont typeface="Arial"/>
              <a:buChar char="•"/>
            </a:pPr>
            <a:r>
              <a:rPr lang="en-US" sz="2182" spc="130">
                <a:solidFill>
                  <a:srgbClr val="000000"/>
                </a:solidFill>
                <a:latin typeface="TT Hoves"/>
                <a:ea typeface="TT Hoves"/>
                <a:cs typeface="TT Hoves"/>
                <a:sym typeface="TT Hoves"/>
              </a:rPr>
              <a:t>Demonstrates the role of technology in optimizing resources and enhancing user satisfaction.</a:t>
            </a:r>
          </a:p>
          <a:p>
            <a:pPr marL="471118" lvl="1" indent="-235559" algn="just">
              <a:lnSpc>
                <a:spcPts val="2945"/>
              </a:lnSpc>
              <a:buFont typeface="Arial"/>
              <a:buChar char="•"/>
            </a:pPr>
            <a:r>
              <a:rPr lang="en-US" sz="2182" spc="130">
                <a:solidFill>
                  <a:srgbClr val="000000"/>
                </a:solidFill>
                <a:latin typeface="TT Hoves"/>
                <a:ea typeface="TT Hoves"/>
                <a:cs typeface="TT Hoves"/>
                <a:sym typeface="TT Hoves"/>
              </a:rPr>
              <a:t>Highlights the importance of innovative system design in solving real-world challenges and delivering value to enterprises and customers.</a:t>
            </a:r>
          </a:p>
          <a:p>
            <a:pPr algn="just">
              <a:lnSpc>
                <a:spcPts val="2945"/>
              </a:lnSpc>
              <a:spcBef>
                <a:spcPct val="0"/>
              </a:spcBef>
            </a:pPr>
            <a:endParaRPr lang="en-US" sz="2182" spc="130">
              <a:solidFill>
                <a:srgbClr val="000000"/>
              </a:solidFill>
              <a:latin typeface="TT Hoves"/>
              <a:ea typeface="TT Hoves"/>
              <a:cs typeface="TT Hoves"/>
              <a:sym typeface="TT Hove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Freeform 2"/>
          <p:cNvSpPr/>
          <p:nvPr/>
        </p:nvSpPr>
        <p:spPr>
          <a:xfrm>
            <a:off x="-103228" y="2265045"/>
            <a:ext cx="13935782" cy="13935782"/>
          </a:xfrm>
          <a:custGeom>
            <a:avLst/>
            <a:gdLst/>
            <a:ahLst/>
            <a:cxnLst/>
            <a:rect l="l" t="t" r="r" b="b"/>
            <a:pathLst>
              <a:path w="13935782" h="13935782">
                <a:moveTo>
                  <a:pt x="0" y="0"/>
                </a:moveTo>
                <a:lnTo>
                  <a:pt x="13935782" y="0"/>
                </a:lnTo>
                <a:lnTo>
                  <a:pt x="13935782" y="13935782"/>
                </a:lnTo>
                <a:lnTo>
                  <a:pt x="0" y="13935782"/>
                </a:lnTo>
                <a:lnTo>
                  <a:pt x="0" y="0"/>
                </a:lnTo>
                <a:close/>
              </a:path>
            </a:pathLst>
          </a:custGeom>
          <a:blipFill>
            <a:blip r:embed="rId2">
              <a:alphaModFix amt="52000"/>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674243" y="1920309"/>
            <a:ext cx="17332916" cy="8366691"/>
          </a:xfrm>
          <a:prstGeom prst="rect">
            <a:avLst/>
          </a:prstGeom>
        </p:spPr>
        <p:txBody>
          <a:bodyPr lIns="0" tIns="0" rIns="0" bIns="0" rtlCol="0" anchor="t">
            <a:spAutoFit/>
          </a:bodyPr>
          <a:lstStyle/>
          <a:p>
            <a:pPr algn="just">
              <a:lnSpc>
                <a:spcPts val="2421"/>
              </a:lnSpc>
            </a:pPr>
            <a:r>
              <a:rPr lang="en-US" sz="1793" spc="107">
                <a:solidFill>
                  <a:srgbClr val="000000"/>
                </a:solidFill>
                <a:latin typeface="TT Hoves"/>
                <a:ea typeface="TT Hoves"/>
                <a:cs typeface="TT Hoves"/>
                <a:sym typeface="TT Hoves"/>
              </a:rPr>
              <a:t>Bajracharya, D., &amp; Kathmandu, N. A REVIEW ON JAVA HASHMAP AND TREEMA</a:t>
            </a:r>
          </a:p>
          <a:p>
            <a:pPr algn="just">
              <a:lnSpc>
                <a:spcPts val="2421"/>
              </a:lnSpc>
            </a:pPr>
            <a:endParaRPr lang="en-US" sz="1793" spc="107">
              <a:solidFill>
                <a:srgbClr val="000000"/>
              </a:solidFill>
              <a:latin typeface="TT Hoves"/>
              <a:ea typeface="TT Hoves"/>
              <a:cs typeface="TT Hoves"/>
              <a:sym typeface="TT Hoves"/>
            </a:endParaRPr>
          </a:p>
          <a:p>
            <a:pPr algn="just">
              <a:lnSpc>
                <a:spcPts val="2421"/>
              </a:lnSpc>
            </a:pPr>
            <a:r>
              <a:rPr lang="en-US" sz="1793" spc="107">
                <a:solidFill>
                  <a:srgbClr val="000000"/>
                </a:solidFill>
                <a:latin typeface="TT Hoves"/>
                <a:ea typeface="TT Hoves"/>
                <a:cs typeface="TT Hoves"/>
                <a:sym typeface="TT Hoves"/>
              </a:rPr>
              <a:t>Gil, J., &amp; Shimron, Y. (2011, October). Smaller footprint for java collections. In Proceedings of</a:t>
            </a:r>
          </a:p>
          <a:p>
            <a:pPr algn="just">
              <a:lnSpc>
                <a:spcPts val="2421"/>
              </a:lnSpc>
            </a:pPr>
            <a:r>
              <a:rPr lang="en-US" sz="1793" spc="107">
                <a:solidFill>
                  <a:srgbClr val="000000"/>
                </a:solidFill>
                <a:latin typeface="TT Hoves"/>
                <a:ea typeface="TT Hoves"/>
                <a:cs typeface="TT Hoves"/>
                <a:sym typeface="TT Hoves"/>
              </a:rPr>
              <a:t>the ACM international conference companion on Object oriented programming systems languages and applications companion (pp. 191-192).</a:t>
            </a:r>
          </a:p>
          <a:p>
            <a:pPr algn="just">
              <a:lnSpc>
                <a:spcPts val="2421"/>
              </a:lnSpc>
            </a:pPr>
            <a:endParaRPr lang="en-US" sz="1793" spc="107">
              <a:solidFill>
                <a:srgbClr val="000000"/>
              </a:solidFill>
              <a:latin typeface="TT Hoves"/>
              <a:ea typeface="TT Hoves"/>
              <a:cs typeface="TT Hoves"/>
              <a:sym typeface="TT Hoves"/>
            </a:endParaRPr>
          </a:p>
          <a:p>
            <a:pPr algn="just">
              <a:lnSpc>
                <a:spcPts val="2421"/>
              </a:lnSpc>
            </a:pPr>
            <a:r>
              <a:rPr lang="en-US" sz="1793" spc="107">
                <a:solidFill>
                  <a:srgbClr val="000000"/>
                </a:solidFill>
                <a:latin typeface="TT Hoves"/>
                <a:ea typeface="TT Hoves"/>
                <a:cs typeface="TT Hoves"/>
                <a:sym typeface="TT Hoves"/>
              </a:rPr>
              <a:t>Jacobson, N., &amp; Thornton, A. (2004). It is time to emphasize arraylists over arrays in Java- based </a:t>
            </a:r>
          </a:p>
          <a:p>
            <a:pPr algn="just">
              <a:lnSpc>
                <a:spcPts val="2421"/>
              </a:lnSpc>
            </a:pPr>
            <a:r>
              <a:rPr lang="en-US" sz="1793" spc="107">
                <a:solidFill>
                  <a:srgbClr val="000000"/>
                </a:solidFill>
                <a:latin typeface="TT Hoves"/>
                <a:ea typeface="TT Hoves"/>
                <a:cs typeface="TT Hoves"/>
                <a:sym typeface="TT Hoves"/>
              </a:rPr>
              <a:t>first programming courses. In Working group reports from ITiCSE on Innovation and technology in computer science education (pp. 88-92).</a:t>
            </a:r>
          </a:p>
          <a:p>
            <a:pPr algn="just">
              <a:lnSpc>
                <a:spcPts val="2421"/>
              </a:lnSpc>
            </a:pPr>
            <a:endParaRPr lang="en-US" sz="1793" spc="107">
              <a:solidFill>
                <a:srgbClr val="000000"/>
              </a:solidFill>
              <a:latin typeface="TT Hoves"/>
              <a:ea typeface="TT Hoves"/>
              <a:cs typeface="TT Hoves"/>
              <a:sym typeface="TT Hoves"/>
            </a:endParaRPr>
          </a:p>
          <a:p>
            <a:pPr algn="just">
              <a:lnSpc>
                <a:spcPts val="2421"/>
              </a:lnSpc>
            </a:pPr>
            <a:r>
              <a:rPr lang="en-US" sz="1793" spc="107">
                <a:solidFill>
                  <a:srgbClr val="000000"/>
                </a:solidFill>
                <a:latin typeface="TT Hoves"/>
                <a:ea typeface="TT Hoves"/>
                <a:cs typeface="TT Hoves"/>
                <a:sym typeface="TT Hoves"/>
              </a:rPr>
              <a:t>Long, F., Mohindra, D., Seacord, R., &amp; Svoboda, D. (2010). Java Concurrency Guidelines. M. </a:t>
            </a:r>
          </a:p>
          <a:p>
            <a:pPr algn="just">
              <a:lnSpc>
                <a:spcPts val="2421"/>
              </a:lnSpc>
            </a:pPr>
            <a:r>
              <a:rPr lang="en-US" sz="1793" spc="107">
                <a:solidFill>
                  <a:srgbClr val="000000"/>
                </a:solidFill>
                <a:latin typeface="TT Hoves"/>
                <a:ea typeface="TT Hoves"/>
                <a:cs typeface="TT Hoves"/>
                <a:sym typeface="TT Hoves"/>
              </a:rPr>
              <a:t>Zheng, J. Yang, M. Wen, H. Zhu, Y. Liu and H. Jin, "Why Do Developers Remove Lambda Expressions in Java?," 2021 36th IEEE/ACM International Conference on Automated Software Engineering (ASE), Melbourne, Australia, 2021, pp. 67-78,</a:t>
            </a:r>
          </a:p>
          <a:p>
            <a:pPr algn="just">
              <a:lnSpc>
                <a:spcPts val="2421"/>
              </a:lnSpc>
            </a:pPr>
            <a:r>
              <a:rPr lang="en-US" sz="1793" spc="107">
                <a:solidFill>
                  <a:srgbClr val="000000"/>
                </a:solidFill>
                <a:latin typeface="TT Hoves"/>
                <a:ea typeface="TT Hoves"/>
                <a:cs typeface="TT Hoves"/>
                <a:sym typeface="TT Hoves"/>
              </a:rPr>
              <a:t>doi10.1109/ASE51524.2021.9678600.</a:t>
            </a:r>
          </a:p>
          <a:p>
            <a:pPr algn="just">
              <a:lnSpc>
                <a:spcPts val="2421"/>
              </a:lnSpc>
            </a:pPr>
            <a:endParaRPr lang="en-US" sz="1793" spc="107">
              <a:solidFill>
                <a:srgbClr val="000000"/>
              </a:solidFill>
              <a:latin typeface="TT Hoves"/>
              <a:ea typeface="TT Hoves"/>
              <a:cs typeface="TT Hoves"/>
              <a:sym typeface="TT Hoves"/>
            </a:endParaRPr>
          </a:p>
          <a:p>
            <a:pPr algn="just">
              <a:lnSpc>
                <a:spcPts val="2421"/>
              </a:lnSpc>
            </a:pPr>
            <a:r>
              <a:rPr lang="en-US" sz="1793" spc="107">
                <a:solidFill>
                  <a:srgbClr val="000000"/>
                </a:solidFill>
                <a:latin typeface="TT Hoves"/>
                <a:ea typeface="TT Hoves"/>
                <a:cs typeface="TT Hoves"/>
                <a:sym typeface="TT Hoves"/>
              </a:rPr>
              <a:t>M. Mrena, M. Varga and M. Kvassay, "Experimental Comparison of Array-based and Linked-</a:t>
            </a:r>
          </a:p>
          <a:p>
            <a:pPr algn="just">
              <a:lnSpc>
                <a:spcPts val="2421"/>
              </a:lnSpc>
            </a:pPr>
            <a:r>
              <a:rPr lang="en-US" sz="1793" spc="107">
                <a:solidFill>
                  <a:srgbClr val="000000"/>
                </a:solidFill>
                <a:latin typeface="TT Hoves"/>
                <a:ea typeface="TT Hoves"/>
                <a:cs typeface="TT Hoves"/>
                <a:sym typeface="TT Hoves"/>
              </a:rPr>
              <a:t>based List Implementations," 2022 IEEE 16th International Scientific Conference on Informatics (Informatics), Poprad, Slovakia, 2022, pp. 231-238, </a:t>
            </a:r>
          </a:p>
          <a:p>
            <a:pPr algn="just">
              <a:lnSpc>
                <a:spcPts val="2421"/>
              </a:lnSpc>
            </a:pPr>
            <a:r>
              <a:rPr lang="en-US" sz="1793" spc="107">
                <a:solidFill>
                  <a:srgbClr val="000000"/>
                </a:solidFill>
                <a:latin typeface="TT Hoves"/>
                <a:ea typeface="TT Hoves"/>
                <a:cs typeface="TT Hoves"/>
                <a:sym typeface="TT Hoves"/>
              </a:rPr>
              <a:t>doi: 10.1109/Informatics57926.2022.10083495.</a:t>
            </a:r>
          </a:p>
          <a:p>
            <a:pPr algn="just">
              <a:lnSpc>
                <a:spcPts val="2421"/>
              </a:lnSpc>
            </a:pPr>
            <a:endParaRPr lang="en-US" sz="1793" spc="107">
              <a:solidFill>
                <a:srgbClr val="000000"/>
              </a:solidFill>
              <a:latin typeface="TT Hoves"/>
              <a:ea typeface="TT Hoves"/>
              <a:cs typeface="TT Hoves"/>
              <a:sym typeface="TT Hoves"/>
            </a:endParaRPr>
          </a:p>
          <a:p>
            <a:pPr algn="just">
              <a:lnSpc>
                <a:spcPts val="2421"/>
              </a:lnSpc>
            </a:pPr>
            <a:r>
              <a:rPr lang="en-US" sz="1793" spc="107">
                <a:solidFill>
                  <a:srgbClr val="000000"/>
                </a:solidFill>
                <a:latin typeface="TT Hoves"/>
                <a:ea typeface="TT Hoves"/>
                <a:cs typeface="TT Hoves"/>
                <a:sym typeface="TT Hoves"/>
              </a:rPr>
              <a:t>Osman, M. N., Zain, N. M., Paidi, Z., Sedek, K. A., NajmuddinYusoff, M., &amp; Maghribi, M. </a:t>
            </a:r>
          </a:p>
          <a:p>
            <a:pPr algn="just">
              <a:lnSpc>
                <a:spcPts val="2421"/>
              </a:lnSpc>
            </a:pPr>
            <a:r>
              <a:rPr lang="en-US" sz="1793" spc="107">
                <a:solidFill>
                  <a:srgbClr val="000000"/>
                </a:solidFill>
                <a:latin typeface="TT Hoves"/>
                <a:ea typeface="TT Hoves"/>
                <a:cs typeface="TT Hoves"/>
                <a:sym typeface="TT Hoves"/>
              </a:rPr>
              <a:t>(2017). Online car rental system using web-based and SMS technology. Computing Research &amp; Innovation (CRINN), 2, 277.</a:t>
            </a:r>
          </a:p>
          <a:p>
            <a:pPr algn="just">
              <a:lnSpc>
                <a:spcPts val="2421"/>
              </a:lnSpc>
            </a:pPr>
            <a:endParaRPr lang="en-US" sz="1793" spc="107">
              <a:solidFill>
                <a:srgbClr val="000000"/>
              </a:solidFill>
              <a:latin typeface="TT Hoves"/>
              <a:ea typeface="TT Hoves"/>
              <a:cs typeface="TT Hoves"/>
              <a:sym typeface="TT Hoves"/>
            </a:endParaRPr>
          </a:p>
          <a:p>
            <a:pPr algn="just">
              <a:lnSpc>
                <a:spcPts val="2421"/>
              </a:lnSpc>
            </a:pPr>
            <a:r>
              <a:rPr lang="en-US" sz="1793" spc="107">
                <a:solidFill>
                  <a:srgbClr val="000000"/>
                </a:solidFill>
                <a:latin typeface="TT Hoves"/>
                <a:ea typeface="TT Hoves"/>
                <a:cs typeface="TT Hoves"/>
                <a:sym typeface="TT Hoves"/>
              </a:rPr>
              <a:t>Qiu, D., Li, B., &amp; Leung, H. (2016). Understanding the API usage in Java. Information and </a:t>
            </a:r>
          </a:p>
          <a:p>
            <a:pPr algn="just">
              <a:lnSpc>
                <a:spcPts val="2421"/>
              </a:lnSpc>
            </a:pPr>
            <a:r>
              <a:rPr lang="en-US" sz="1793" spc="107">
                <a:solidFill>
                  <a:srgbClr val="000000"/>
                </a:solidFill>
                <a:latin typeface="TT Hoves"/>
                <a:ea typeface="TT Hoves"/>
                <a:cs typeface="TT Hoves"/>
                <a:sym typeface="TT Hoves"/>
              </a:rPr>
              <a:t>software technology, 73, 81-100.</a:t>
            </a:r>
          </a:p>
          <a:p>
            <a:pPr algn="just">
              <a:lnSpc>
                <a:spcPts val="2421"/>
              </a:lnSpc>
            </a:pPr>
            <a:endParaRPr lang="en-US" sz="1793" spc="107">
              <a:solidFill>
                <a:srgbClr val="000000"/>
              </a:solidFill>
              <a:latin typeface="TT Hoves"/>
              <a:ea typeface="TT Hoves"/>
              <a:cs typeface="TT Hoves"/>
              <a:sym typeface="TT Hoves"/>
            </a:endParaRPr>
          </a:p>
          <a:p>
            <a:pPr algn="just">
              <a:lnSpc>
                <a:spcPts val="2421"/>
              </a:lnSpc>
            </a:pPr>
            <a:r>
              <a:rPr lang="en-US" sz="1793" spc="107">
                <a:solidFill>
                  <a:srgbClr val="000000"/>
                </a:solidFill>
                <a:latin typeface="TT Hoves"/>
                <a:ea typeface="TT Hoves"/>
                <a:cs typeface="TT Hoves"/>
                <a:sym typeface="TT Hoves"/>
              </a:rPr>
              <a:t>Qiu Xingjie. (2001). Urban car rental system. Shanghai Urban Planning, (3), 42-42.</a:t>
            </a:r>
          </a:p>
          <a:p>
            <a:pPr algn="just">
              <a:lnSpc>
                <a:spcPts val="2421"/>
              </a:lnSpc>
            </a:pPr>
            <a:r>
              <a:rPr lang="en-US" sz="1793" spc="107">
                <a:solidFill>
                  <a:srgbClr val="000000"/>
                </a:solidFill>
                <a:latin typeface="TT Hoves"/>
                <a:ea typeface="TT Hoves"/>
                <a:cs typeface="TT Hoves"/>
                <a:sym typeface="TT Hoves"/>
              </a:rPr>
              <a:t>Reges, S., &amp; Stepp, M. (2014). Building Java Programs. Pearson.</a:t>
            </a:r>
          </a:p>
          <a:p>
            <a:pPr algn="just">
              <a:lnSpc>
                <a:spcPts val="2421"/>
              </a:lnSpc>
            </a:pPr>
            <a:endParaRPr lang="en-US" sz="1793" spc="107">
              <a:solidFill>
                <a:srgbClr val="000000"/>
              </a:solidFill>
              <a:latin typeface="TT Hoves"/>
              <a:ea typeface="TT Hoves"/>
              <a:cs typeface="TT Hoves"/>
              <a:sym typeface="TT Hoves"/>
            </a:endParaRPr>
          </a:p>
          <a:p>
            <a:pPr algn="just">
              <a:lnSpc>
                <a:spcPts val="2421"/>
              </a:lnSpc>
            </a:pPr>
            <a:r>
              <a:rPr lang="en-US" sz="1793" spc="107">
                <a:solidFill>
                  <a:srgbClr val="000000"/>
                </a:solidFill>
                <a:latin typeface="TT Hoves"/>
                <a:ea typeface="TT Hoves"/>
                <a:cs typeface="TT Hoves"/>
                <a:sym typeface="TT Hoves"/>
              </a:rPr>
              <a:t>Thakur, A. (2021). Car rental system. Int. J. Res. Appl. Sci. Eng. Technol, 9(7), 402-412.</a:t>
            </a:r>
          </a:p>
          <a:p>
            <a:pPr algn="just">
              <a:lnSpc>
                <a:spcPts val="1937"/>
              </a:lnSpc>
              <a:spcBef>
                <a:spcPct val="0"/>
              </a:spcBef>
            </a:pPr>
            <a:endParaRPr lang="en-US" sz="1793" spc="107">
              <a:solidFill>
                <a:srgbClr val="000000"/>
              </a:solidFill>
              <a:latin typeface="TT Hoves"/>
              <a:ea typeface="TT Hoves"/>
              <a:cs typeface="TT Hoves"/>
              <a:sym typeface="TT Hoves"/>
            </a:endParaRPr>
          </a:p>
        </p:txBody>
      </p:sp>
      <p:grpSp>
        <p:nvGrpSpPr>
          <p:cNvPr id="4" name="Group 4"/>
          <p:cNvGrpSpPr/>
          <p:nvPr/>
        </p:nvGrpSpPr>
        <p:grpSpPr>
          <a:xfrm>
            <a:off x="-103228" y="0"/>
            <a:ext cx="7116633" cy="1686613"/>
            <a:chOff x="0" y="0"/>
            <a:chExt cx="1874339" cy="444211"/>
          </a:xfrm>
        </p:grpSpPr>
        <p:sp>
          <p:nvSpPr>
            <p:cNvPr id="5" name="Freeform 5"/>
            <p:cNvSpPr/>
            <p:nvPr/>
          </p:nvSpPr>
          <p:spPr>
            <a:xfrm>
              <a:off x="0" y="0"/>
              <a:ext cx="1874339" cy="444211"/>
            </a:xfrm>
            <a:custGeom>
              <a:avLst/>
              <a:gdLst/>
              <a:ahLst/>
              <a:cxnLst/>
              <a:rect l="l" t="t" r="r" b="b"/>
              <a:pathLst>
                <a:path w="1874339" h="444211">
                  <a:moveTo>
                    <a:pt x="0" y="0"/>
                  </a:moveTo>
                  <a:lnTo>
                    <a:pt x="1874339" y="0"/>
                  </a:lnTo>
                  <a:lnTo>
                    <a:pt x="1874339" y="444211"/>
                  </a:lnTo>
                  <a:lnTo>
                    <a:pt x="0" y="444211"/>
                  </a:lnTo>
                  <a:close/>
                </a:path>
              </a:pathLst>
            </a:custGeom>
            <a:solidFill>
              <a:srgbClr val="0003FF"/>
            </a:solidFill>
          </p:spPr>
        </p:sp>
        <p:sp>
          <p:nvSpPr>
            <p:cNvPr id="6" name="TextBox 6"/>
            <p:cNvSpPr txBox="1"/>
            <p:nvPr/>
          </p:nvSpPr>
          <p:spPr>
            <a:xfrm>
              <a:off x="0" y="-57150"/>
              <a:ext cx="1874339" cy="501361"/>
            </a:xfrm>
            <a:prstGeom prst="rect">
              <a:avLst/>
            </a:prstGeom>
          </p:spPr>
          <p:txBody>
            <a:bodyPr lIns="50800" tIns="50800" rIns="50800" bIns="50800" rtlCol="0" anchor="ctr"/>
            <a:lstStyle/>
            <a:p>
              <a:pPr algn="ctr">
                <a:lnSpc>
                  <a:spcPts val="3639"/>
                </a:lnSpc>
              </a:pPr>
              <a:endParaRPr/>
            </a:p>
          </p:txBody>
        </p:sp>
      </p:grpSp>
      <p:sp>
        <p:nvSpPr>
          <p:cNvPr id="7" name="TextBox 7"/>
          <p:cNvSpPr txBox="1"/>
          <p:nvPr/>
        </p:nvSpPr>
        <p:spPr>
          <a:xfrm>
            <a:off x="674243" y="349911"/>
            <a:ext cx="5561691" cy="1177290"/>
          </a:xfrm>
          <a:prstGeom prst="rect">
            <a:avLst/>
          </a:prstGeom>
        </p:spPr>
        <p:txBody>
          <a:bodyPr lIns="0" tIns="0" rIns="0" bIns="0" rtlCol="0" anchor="t">
            <a:spAutoFit/>
          </a:bodyPr>
          <a:lstStyle/>
          <a:p>
            <a:pPr algn="just">
              <a:lnSpc>
                <a:spcPts val="8730"/>
              </a:lnSpc>
            </a:pPr>
            <a:r>
              <a:rPr lang="en-US" sz="9000" b="1" spc="-432">
                <a:solidFill>
                  <a:srgbClr val="FEFEFE"/>
                </a:solidFill>
                <a:latin typeface="TT Hoves Bold"/>
                <a:ea typeface="TT Hoves Bold"/>
                <a:cs typeface="TT Hoves Bold"/>
                <a:sym typeface="TT Hoves Bold"/>
              </a:rPr>
              <a:t>Reference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grpSp>
        <p:nvGrpSpPr>
          <p:cNvPr id="2" name="Group 2"/>
          <p:cNvGrpSpPr/>
          <p:nvPr/>
        </p:nvGrpSpPr>
        <p:grpSpPr>
          <a:xfrm>
            <a:off x="11672061" y="1025292"/>
            <a:ext cx="5587239" cy="2662922"/>
            <a:chOff x="0" y="0"/>
            <a:chExt cx="2065940" cy="984643"/>
          </a:xfrm>
        </p:grpSpPr>
        <p:sp>
          <p:nvSpPr>
            <p:cNvPr id="3" name="Freeform 3"/>
            <p:cNvSpPr/>
            <p:nvPr/>
          </p:nvSpPr>
          <p:spPr>
            <a:xfrm>
              <a:off x="0" y="0"/>
              <a:ext cx="2065940" cy="984643"/>
            </a:xfrm>
            <a:custGeom>
              <a:avLst/>
              <a:gdLst/>
              <a:ahLst/>
              <a:cxnLst/>
              <a:rect l="l" t="t" r="r" b="b"/>
              <a:pathLst>
                <a:path w="2065940" h="984643">
                  <a:moveTo>
                    <a:pt x="0" y="0"/>
                  </a:moveTo>
                  <a:lnTo>
                    <a:pt x="2065940" y="0"/>
                  </a:lnTo>
                  <a:lnTo>
                    <a:pt x="2065940" y="984643"/>
                  </a:lnTo>
                  <a:lnTo>
                    <a:pt x="0" y="984643"/>
                  </a:lnTo>
                  <a:close/>
                </a:path>
              </a:pathLst>
            </a:custGeom>
            <a:solidFill>
              <a:srgbClr val="0003FF"/>
            </a:solidFill>
            <a:ln cap="sq">
              <a:noFill/>
              <a:prstDash val="solid"/>
              <a:miter/>
            </a:ln>
          </p:spPr>
        </p:sp>
        <p:sp>
          <p:nvSpPr>
            <p:cNvPr id="4" name="TextBox 4"/>
            <p:cNvSpPr txBox="1"/>
            <p:nvPr/>
          </p:nvSpPr>
          <p:spPr>
            <a:xfrm>
              <a:off x="0" y="-38100"/>
              <a:ext cx="2065940" cy="102274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5" name="Group 5"/>
          <p:cNvGrpSpPr/>
          <p:nvPr/>
        </p:nvGrpSpPr>
        <p:grpSpPr>
          <a:xfrm>
            <a:off x="11672061" y="3808631"/>
            <a:ext cx="5587239" cy="2662922"/>
            <a:chOff x="0" y="0"/>
            <a:chExt cx="2065940" cy="984643"/>
          </a:xfrm>
        </p:grpSpPr>
        <p:sp>
          <p:nvSpPr>
            <p:cNvPr id="6" name="Freeform 6"/>
            <p:cNvSpPr/>
            <p:nvPr/>
          </p:nvSpPr>
          <p:spPr>
            <a:xfrm>
              <a:off x="0" y="0"/>
              <a:ext cx="2065940" cy="984643"/>
            </a:xfrm>
            <a:custGeom>
              <a:avLst/>
              <a:gdLst/>
              <a:ahLst/>
              <a:cxnLst/>
              <a:rect l="l" t="t" r="r" b="b"/>
              <a:pathLst>
                <a:path w="2065940" h="984643">
                  <a:moveTo>
                    <a:pt x="0" y="0"/>
                  </a:moveTo>
                  <a:lnTo>
                    <a:pt x="2065940" y="0"/>
                  </a:lnTo>
                  <a:lnTo>
                    <a:pt x="2065940" y="984643"/>
                  </a:lnTo>
                  <a:lnTo>
                    <a:pt x="0" y="984643"/>
                  </a:lnTo>
                  <a:close/>
                </a:path>
              </a:pathLst>
            </a:custGeom>
            <a:solidFill>
              <a:srgbClr val="0003FF"/>
            </a:solidFill>
            <a:ln cap="sq">
              <a:noFill/>
              <a:prstDash val="solid"/>
              <a:miter/>
            </a:ln>
          </p:spPr>
        </p:sp>
        <p:sp>
          <p:nvSpPr>
            <p:cNvPr id="7" name="TextBox 7"/>
            <p:cNvSpPr txBox="1"/>
            <p:nvPr/>
          </p:nvSpPr>
          <p:spPr>
            <a:xfrm>
              <a:off x="0" y="-38100"/>
              <a:ext cx="2065940" cy="102274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8" name="Group 8"/>
          <p:cNvGrpSpPr/>
          <p:nvPr/>
        </p:nvGrpSpPr>
        <p:grpSpPr>
          <a:xfrm>
            <a:off x="11672061" y="6595378"/>
            <a:ext cx="5587239" cy="2662922"/>
            <a:chOff x="0" y="0"/>
            <a:chExt cx="2065940" cy="984643"/>
          </a:xfrm>
        </p:grpSpPr>
        <p:sp>
          <p:nvSpPr>
            <p:cNvPr id="9" name="Freeform 9"/>
            <p:cNvSpPr/>
            <p:nvPr/>
          </p:nvSpPr>
          <p:spPr>
            <a:xfrm>
              <a:off x="0" y="0"/>
              <a:ext cx="2065940" cy="984643"/>
            </a:xfrm>
            <a:custGeom>
              <a:avLst/>
              <a:gdLst/>
              <a:ahLst/>
              <a:cxnLst/>
              <a:rect l="l" t="t" r="r" b="b"/>
              <a:pathLst>
                <a:path w="2065940" h="984643">
                  <a:moveTo>
                    <a:pt x="0" y="0"/>
                  </a:moveTo>
                  <a:lnTo>
                    <a:pt x="2065940" y="0"/>
                  </a:lnTo>
                  <a:lnTo>
                    <a:pt x="2065940" y="984643"/>
                  </a:lnTo>
                  <a:lnTo>
                    <a:pt x="0" y="984643"/>
                  </a:lnTo>
                  <a:close/>
                </a:path>
              </a:pathLst>
            </a:custGeom>
            <a:solidFill>
              <a:srgbClr val="0003FF"/>
            </a:solidFill>
            <a:ln cap="sq">
              <a:noFill/>
              <a:prstDash val="solid"/>
              <a:miter/>
            </a:ln>
          </p:spPr>
        </p:sp>
        <p:sp>
          <p:nvSpPr>
            <p:cNvPr id="10" name="TextBox 10"/>
            <p:cNvSpPr txBox="1"/>
            <p:nvPr/>
          </p:nvSpPr>
          <p:spPr>
            <a:xfrm>
              <a:off x="0" y="-38100"/>
              <a:ext cx="2065940" cy="1022743"/>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11" name="Freeform 11"/>
          <p:cNvSpPr/>
          <p:nvPr/>
        </p:nvSpPr>
        <p:spPr>
          <a:xfrm>
            <a:off x="-3126789" y="-2986203"/>
            <a:ext cx="9584989" cy="9584989"/>
          </a:xfrm>
          <a:custGeom>
            <a:avLst/>
            <a:gdLst/>
            <a:ahLst/>
            <a:cxnLst/>
            <a:rect l="l" t="t" r="r" b="b"/>
            <a:pathLst>
              <a:path w="9584989" h="9584989">
                <a:moveTo>
                  <a:pt x="0" y="0"/>
                </a:moveTo>
                <a:lnTo>
                  <a:pt x="9584989" y="0"/>
                </a:lnTo>
                <a:lnTo>
                  <a:pt x="9584989" y="9584989"/>
                </a:lnTo>
                <a:lnTo>
                  <a:pt x="0" y="9584989"/>
                </a:lnTo>
                <a:lnTo>
                  <a:pt x="0" y="0"/>
                </a:lnTo>
                <a:close/>
              </a:path>
            </a:pathLst>
          </a:custGeom>
          <a:blipFill>
            <a:blip r:embed="rId2">
              <a:alphaModFix amt="52000"/>
              <a:extLst>
                <a:ext uri="{96DAC541-7B7A-43D3-8B79-37D633B846F1}">
                  <asvg:svgBlip xmlns:asvg="http://schemas.microsoft.com/office/drawing/2016/SVG/main" r:embed="rId3"/>
                </a:ext>
              </a:extLst>
            </a:blip>
            <a:stretch>
              <a:fillRect/>
            </a:stretch>
          </a:blipFill>
        </p:spPr>
      </p:sp>
      <p:grpSp>
        <p:nvGrpSpPr>
          <p:cNvPr id="12" name="Group 12"/>
          <p:cNvGrpSpPr/>
          <p:nvPr/>
        </p:nvGrpSpPr>
        <p:grpSpPr>
          <a:xfrm>
            <a:off x="1028700" y="1028700"/>
            <a:ext cx="5587239" cy="2662922"/>
            <a:chOff x="0" y="0"/>
            <a:chExt cx="2065940" cy="984643"/>
          </a:xfrm>
        </p:grpSpPr>
        <p:sp>
          <p:nvSpPr>
            <p:cNvPr id="13" name="Freeform 13"/>
            <p:cNvSpPr/>
            <p:nvPr/>
          </p:nvSpPr>
          <p:spPr>
            <a:xfrm>
              <a:off x="0" y="0"/>
              <a:ext cx="2065940" cy="984643"/>
            </a:xfrm>
            <a:custGeom>
              <a:avLst/>
              <a:gdLst/>
              <a:ahLst/>
              <a:cxnLst/>
              <a:rect l="l" t="t" r="r" b="b"/>
              <a:pathLst>
                <a:path w="2065940" h="984643">
                  <a:moveTo>
                    <a:pt x="0" y="0"/>
                  </a:moveTo>
                  <a:lnTo>
                    <a:pt x="2065940" y="0"/>
                  </a:lnTo>
                  <a:lnTo>
                    <a:pt x="2065940" y="984643"/>
                  </a:lnTo>
                  <a:lnTo>
                    <a:pt x="0" y="984643"/>
                  </a:lnTo>
                  <a:close/>
                </a:path>
              </a:pathLst>
            </a:custGeom>
            <a:solidFill>
              <a:srgbClr val="0003FF"/>
            </a:solidFill>
            <a:ln cap="sq">
              <a:noFill/>
              <a:prstDash val="solid"/>
              <a:miter/>
            </a:ln>
          </p:spPr>
        </p:sp>
        <p:sp>
          <p:nvSpPr>
            <p:cNvPr id="14" name="TextBox 14"/>
            <p:cNvSpPr txBox="1"/>
            <p:nvPr/>
          </p:nvSpPr>
          <p:spPr>
            <a:xfrm>
              <a:off x="0" y="-38100"/>
              <a:ext cx="2065940" cy="102274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15" name="Group 15"/>
          <p:cNvGrpSpPr/>
          <p:nvPr/>
        </p:nvGrpSpPr>
        <p:grpSpPr>
          <a:xfrm>
            <a:off x="1028700" y="3812039"/>
            <a:ext cx="5587239" cy="2662922"/>
            <a:chOff x="0" y="0"/>
            <a:chExt cx="2065940" cy="984643"/>
          </a:xfrm>
        </p:grpSpPr>
        <p:sp>
          <p:nvSpPr>
            <p:cNvPr id="16" name="Freeform 16"/>
            <p:cNvSpPr/>
            <p:nvPr/>
          </p:nvSpPr>
          <p:spPr>
            <a:xfrm>
              <a:off x="0" y="0"/>
              <a:ext cx="2065940" cy="984643"/>
            </a:xfrm>
            <a:custGeom>
              <a:avLst/>
              <a:gdLst/>
              <a:ahLst/>
              <a:cxnLst/>
              <a:rect l="l" t="t" r="r" b="b"/>
              <a:pathLst>
                <a:path w="2065940" h="984643">
                  <a:moveTo>
                    <a:pt x="0" y="0"/>
                  </a:moveTo>
                  <a:lnTo>
                    <a:pt x="2065940" y="0"/>
                  </a:lnTo>
                  <a:lnTo>
                    <a:pt x="2065940" y="984643"/>
                  </a:lnTo>
                  <a:lnTo>
                    <a:pt x="0" y="984643"/>
                  </a:lnTo>
                  <a:close/>
                </a:path>
              </a:pathLst>
            </a:custGeom>
            <a:solidFill>
              <a:srgbClr val="0003FF"/>
            </a:solidFill>
            <a:ln cap="sq">
              <a:noFill/>
              <a:prstDash val="solid"/>
              <a:miter/>
            </a:ln>
          </p:spPr>
        </p:sp>
        <p:sp>
          <p:nvSpPr>
            <p:cNvPr id="17" name="TextBox 17"/>
            <p:cNvSpPr txBox="1"/>
            <p:nvPr/>
          </p:nvSpPr>
          <p:spPr>
            <a:xfrm>
              <a:off x="0" y="-38100"/>
              <a:ext cx="2065940" cy="102274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18" name="Group 18"/>
          <p:cNvGrpSpPr/>
          <p:nvPr/>
        </p:nvGrpSpPr>
        <p:grpSpPr>
          <a:xfrm>
            <a:off x="1028700" y="6598786"/>
            <a:ext cx="5587239" cy="2662922"/>
            <a:chOff x="0" y="0"/>
            <a:chExt cx="2065940" cy="984643"/>
          </a:xfrm>
        </p:grpSpPr>
        <p:sp>
          <p:nvSpPr>
            <p:cNvPr id="19" name="Freeform 19"/>
            <p:cNvSpPr/>
            <p:nvPr/>
          </p:nvSpPr>
          <p:spPr>
            <a:xfrm>
              <a:off x="0" y="0"/>
              <a:ext cx="2065940" cy="984643"/>
            </a:xfrm>
            <a:custGeom>
              <a:avLst/>
              <a:gdLst/>
              <a:ahLst/>
              <a:cxnLst/>
              <a:rect l="l" t="t" r="r" b="b"/>
              <a:pathLst>
                <a:path w="2065940" h="984643">
                  <a:moveTo>
                    <a:pt x="0" y="0"/>
                  </a:moveTo>
                  <a:lnTo>
                    <a:pt x="2065940" y="0"/>
                  </a:lnTo>
                  <a:lnTo>
                    <a:pt x="2065940" y="984643"/>
                  </a:lnTo>
                  <a:lnTo>
                    <a:pt x="0" y="984643"/>
                  </a:lnTo>
                  <a:close/>
                </a:path>
              </a:pathLst>
            </a:custGeom>
            <a:solidFill>
              <a:srgbClr val="0003FF"/>
            </a:solidFill>
            <a:ln cap="sq">
              <a:noFill/>
              <a:prstDash val="solid"/>
              <a:miter/>
            </a:ln>
          </p:spPr>
        </p:sp>
        <p:sp>
          <p:nvSpPr>
            <p:cNvPr id="20" name="TextBox 20"/>
            <p:cNvSpPr txBox="1"/>
            <p:nvPr/>
          </p:nvSpPr>
          <p:spPr>
            <a:xfrm>
              <a:off x="0" y="-38100"/>
              <a:ext cx="2065940" cy="1022743"/>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21" name="Freeform 21"/>
          <p:cNvSpPr/>
          <p:nvPr/>
        </p:nvSpPr>
        <p:spPr>
          <a:xfrm rot="-7900054">
            <a:off x="7348622" y="2133028"/>
            <a:ext cx="1012981" cy="454921"/>
          </a:xfrm>
          <a:custGeom>
            <a:avLst/>
            <a:gdLst/>
            <a:ahLst/>
            <a:cxnLst/>
            <a:rect l="l" t="t" r="r" b="b"/>
            <a:pathLst>
              <a:path w="1012981" h="454921">
                <a:moveTo>
                  <a:pt x="0" y="0"/>
                </a:moveTo>
                <a:lnTo>
                  <a:pt x="1012982" y="0"/>
                </a:lnTo>
                <a:lnTo>
                  <a:pt x="1012982" y="454921"/>
                </a:lnTo>
                <a:lnTo>
                  <a:pt x="0" y="45492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2" name="Freeform 22"/>
          <p:cNvSpPr/>
          <p:nvPr/>
        </p:nvSpPr>
        <p:spPr>
          <a:xfrm rot="-2700000">
            <a:off x="10017119" y="2144497"/>
            <a:ext cx="1012981" cy="454921"/>
          </a:xfrm>
          <a:custGeom>
            <a:avLst/>
            <a:gdLst/>
            <a:ahLst/>
            <a:cxnLst/>
            <a:rect l="l" t="t" r="r" b="b"/>
            <a:pathLst>
              <a:path w="1012981" h="454921">
                <a:moveTo>
                  <a:pt x="0" y="0"/>
                </a:moveTo>
                <a:lnTo>
                  <a:pt x="1012982" y="0"/>
                </a:lnTo>
                <a:lnTo>
                  <a:pt x="1012982" y="454921"/>
                </a:lnTo>
                <a:lnTo>
                  <a:pt x="0" y="45492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3" name="Freeform 23"/>
          <p:cNvSpPr/>
          <p:nvPr/>
        </p:nvSpPr>
        <p:spPr>
          <a:xfrm rot="3209977">
            <a:off x="9982257" y="7689589"/>
            <a:ext cx="1012981" cy="454921"/>
          </a:xfrm>
          <a:custGeom>
            <a:avLst/>
            <a:gdLst/>
            <a:ahLst/>
            <a:cxnLst/>
            <a:rect l="l" t="t" r="r" b="b"/>
            <a:pathLst>
              <a:path w="1012981" h="454921">
                <a:moveTo>
                  <a:pt x="0" y="0"/>
                </a:moveTo>
                <a:lnTo>
                  <a:pt x="1012981" y="0"/>
                </a:lnTo>
                <a:lnTo>
                  <a:pt x="1012981" y="454921"/>
                </a:lnTo>
                <a:lnTo>
                  <a:pt x="0" y="45492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4" name="Freeform 24"/>
          <p:cNvSpPr/>
          <p:nvPr/>
        </p:nvSpPr>
        <p:spPr>
          <a:xfrm rot="7866361">
            <a:off x="7350873" y="7689589"/>
            <a:ext cx="1012981" cy="454921"/>
          </a:xfrm>
          <a:custGeom>
            <a:avLst/>
            <a:gdLst/>
            <a:ahLst/>
            <a:cxnLst/>
            <a:rect l="l" t="t" r="r" b="b"/>
            <a:pathLst>
              <a:path w="1012981" h="454921">
                <a:moveTo>
                  <a:pt x="0" y="0"/>
                </a:moveTo>
                <a:lnTo>
                  <a:pt x="1012981" y="0"/>
                </a:lnTo>
                <a:lnTo>
                  <a:pt x="1012981" y="454921"/>
                </a:lnTo>
                <a:lnTo>
                  <a:pt x="0" y="45492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5" name="TextBox 25"/>
          <p:cNvSpPr txBox="1"/>
          <p:nvPr/>
        </p:nvSpPr>
        <p:spPr>
          <a:xfrm>
            <a:off x="14101836" y="1442480"/>
            <a:ext cx="2816627" cy="633097"/>
          </a:xfrm>
          <a:prstGeom prst="rect">
            <a:avLst/>
          </a:prstGeom>
        </p:spPr>
        <p:txBody>
          <a:bodyPr lIns="0" tIns="0" rIns="0" bIns="0" rtlCol="0" anchor="t">
            <a:spAutoFit/>
          </a:bodyPr>
          <a:lstStyle/>
          <a:p>
            <a:pPr marL="0" lvl="0" indent="0" algn="just">
              <a:lnSpc>
                <a:spcPts val="5214"/>
              </a:lnSpc>
              <a:spcBef>
                <a:spcPct val="0"/>
              </a:spcBef>
            </a:pPr>
            <a:r>
              <a:rPr lang="en-US" sz="3499">
                <a:solidFill>
                  <a:srgbClr val="EFEFEF"/>
                </a:solidFill>
                <a:latin typeface="TT Hoves"/>
                <a:ea typeface="TT Hoves"/>
                <a:cs typeface="TT Hoves"/>
                <a:sym typeface="TT Hoves"/>
              </a:rPr>
              <a:t>User class</a:t>
            </a:r>
          </a:p>
        </p:txBody>
      </p:sp>
      <p:sp>
        <p:nvSpPr>
          <p:cNvPr id="26" name="TextBox 26"/>
          <p:cNvSpPr txBox="1"/>
          <p:nvPr/>
        </p:nvSpPr>
        <p:spPr>
          <a:xfrm>
            <a:off x="14101836" y="4238752"/>
            <a:ext cx="2816627" cy="623570"/>
          </a:xfrm>
          <a:prstGeom prst="rect">
            <a:avLst/>
          </a:prstGeom>
        </p:spPr>
        <p:txBody>
          <a:bodyPr lIns="0" tIns="0" rIns="0" bIns="0" rtlCol="0" anchor="t">
            <a:spAutoFit/>
          </a:bodyPr>
          <a:lstStyle/>
          <a:p>
            <a:pPr marL="0" lvl="0" indent="0" algn="just">
              <a:lnSpc>
                <a:spcPts val="5215"/>
              </a:lnSpc>
              <a:spcBef>
                <a:spcPct val="0"/>
              </a:spcBef>
            </a:pPr>
            <a:r>
              <a:rPr lang="en-US" sz="3500">
                <a:solidFill>
                  <a:srgbClr val="EFEFEF"/>
                </a:solidFill>
                <a:latin typeface="TT Hoves"/>
                <a:ea typeface="TT Hoves"/>
                <a:cs typeface="TT Hoves"/>
                <a:sym typeface="TT Hoves"/>
              </a:rPr>
              <a:t>Vehicle class</a:t>
            </a:r>
          </a:p>
        </p:txBody>
      </p:sp>
      <p:sp>
        <p:nvSpPr>
          <p:cNvPr id="27" name="TextBox 27"/>
          <p:cNvSpPr txBox="1"/>
          <p:nvPr/>
        </p:nvSpPr>
        <p:spPr>
          <a:xfrm>
            <a:off x="14101836" y="6988169"/>
            <a:ext cx="2816627" cy="623570"/>
          </a:xfrm>
          <a:prstGeom prst="rect">
            <a:avLst/>
          </a:prstGeom>
        </p:spPr>
        <p:txBody>
          <a:bodyPr lIns="0" tIns="0" rIns="0" bIns="0" rtlCol="0" anchor="t">
            <a:spAutoFit/>
          </a:bodyPr>
          <a:lstStyle/>
          <a:p>
            <a:pPr marL="0" lvl="0" indent="0" algn="just">
              <a:lnSpc>
                <a:spcPts val="5215"/>
              </a:lnSpc>
              <a:spcBef>
                <a:spcPct val="0"/>
              </a:spcBef>
            </a:pPr>
            <a:r>
              <a:rPr lang="en-US" sz="3500">
                <a:solidFill>
                  <a:srgbClr val="EFEFEF"/>
                </a:solidFill>
                <a:latin typeface="TT Hoves"/>
                <a:ea typeface="TT Hoves"/>
                <a:cs typeface="TT Hoves"/>
                <a:sym typeface="TT Hoves"/>
              </a:rPr>
              <a:t>Conclusion</a:t>
            </a:r>
          </a:p>
        </p:txBody>
      </p:sp>
      <p:sp>
        <p:nvSpPr>
          <p:cNvPr id="28" name="TextBox 28"/>
          <p:cNvSpPr txBox="1"/>
          <p:nvPr/>
        </p:nvSpPr>
        <p:spPr>
          <a:xfrm>
            <a:off x="3458475" y="1442480"/>
            <a:ext cx="2816627" cy="633097"/>
          </a:xfrm>
          <a:prstGeom prst="rect">
            <a:avLst/>
          </a:prstGeom>
        </p:spPr>
        <p:txBody>
          <a:bodyPr lIns="0" tIns="0" rIns="0" bIns="0" rtlCol="0" anchor="t">
            <a:spAutoFit/>
          </a:bodyPr>
          <a:lstStyle/>
          <a:p>
            <a:pPr marL="0" lvl="0" indent="0" algn="just">
              <a:lnSpc>
                <a:spcPts val="5214"/>
              </a:lnSpc>
            </a:pPr>
            <a:r>
              <a:rPr lang="en-US" sz="3499" dirty="0">
                <a:solidFill>
                  <a:srgbClr val="EFEFEF"/>
                </a:solidFill>
                <a:latin typeface="TT Hoves"/>
                <a:ea typeface="TT Hoves"/>
                <a:cs typeface="TT Hoves"/>
                <a:sym typeface="TT Hoves"/>
              </a:rPr>
              <a:t>Introduction</a:t>
            </a:r>
          </a:p>
        </p:txBody>
      </p:sp>
      <p:sp>
        <p:nvSpPr>
          <p:cNvPr id="29" name="TextBox 29"/>
          <p:cNvSpPr txBox="1"/>
          <p:nvPr/>
        </p:nvSpPr>
        <p:spPr>
          <a:xfrm>
            <a:off x="3469049" y="3971484"/>
            <a:ext cx="2999725" cy="1947547"/>
          </a:xfrm>
          <a:prstGeom prst="rect">
            <a:avLst/>
          </a:prstGeom>
        </p:spPr>
        <p:txBody>
          <a:bodyPr lIns="0" tIns="0" rIns="0" bIns="0" rtlCol="0" anchor="t">
            <a:spAutoFit/>
          </a:bodyPr>
          <a:lstStyle/>
          <a:p>
            <a:pPr marL="0" lvl="0" indent="0" algn="just">
              <a:lnSpc>
                <a:spcPts val="5214"/>
              </a:lnSpc>
            </a:pPr>
            <a:r>
              <a:rPr lang="en-US" sz="3499" dirty="0" err="1">
                <a:solidFill>
                  <a:srgbClr val="EFEFEF"/>
                </a:solidFill>
                <a:latin typeface="TT Hoves"/>
                <a:ea typeface="TT Hoves"/>
                <a:cs typeface="TT Hoves"/>
                <a:sym typeface="TT Hoves"/>
              </a:rPr>
              <a:t>CarRentalManagementSystem</a:t>
            </a:r>
            <a:r>
              <a:rPr lang="en-US" sz="3499" dirty="0">
                <a:solidFill>
                  <a:srgbClr val="EFEFEF"/>
                </a:solidFill>
                <a:latin typeface="TT Hoves"/>
                <a:ea typeface="TT Hoves"/>
                <a:cs typeface="TT Hoves"/>
                <a:sym typeface="TT Hoves"/>
              </a:rPr>
              <a:t> class</a:t>
            </a:r>
          </a:p>
        </p:txBody>
      </p:sp>
      <p:sp>
        <p:nvSpPr>
          <p:cNvPr id="30" name="TextBox 30"/>
          <p:cNvSpPr txBox="1"/>
          <p:nvPr/>
        </p:nvSpPr>
        <p:spPr>
          <a:xfrm>
            <a:off x="3458475" y="7178698"/>
            <a:ext cx="3199179" cy="1280795"/>
          </a:xfrm>
          <a:prstGeom prst="rect">
            <a:avLst/>
          </a:prstGeom>
        </p:spPr>
        <p:txBody>
          <a:bodyPr lIns="0" tIns="0" rIns="0" bIns="0" rtlCol="0" anchor="t">
            <a:spAutoFit/>
          </a:bodyPr>
          <a:lstStyle/>
          <a:p>
            <a:pPr marL="0" lvl="0" indent="0" algn="just">
              <a:lnSpc>
                <a:spcPts val="5215"/>
              </a:lnSpc>
            </a:pPr>
            <a:r>
              <a:rPr lang="en-US" sz="3500" dirty="0" err="1">
                <a:solidFill>
                  <a:srgbClr val="EFEFEF"/>
                </a:solidFill>
                <a:latin typeface="TT Hoves"/>
                <a:ea typeface="TT Hoves"/>
                <a:cs typeface="TT Hoves"/>
                <a:sym typeface="TT Hoves"/>
              </a:rPr>
              <a:t>RentalManager</a:t>
            </a:r>
            <a:r>
              <a:rPr lang="en-US" sz="3500" dirty="0">
                <a:solidFill>
                  <a:srgbClr val="EFEFEF"/>
                </a:solidFill>
                <a:latin typeface="TT Hoves"/>
                <a:ea typeface="TT Hoves"/>
                <a:cs typeface="TT Hoves"/>
                <a:sym typeface="TT Hoves"/>
              </a:rPr>
              <a:t> class</a:t>
            </a:r>
          </a:p>
        </p:txBody>
      </p:sp>
      <p:sp>
        <p:nvSpPr>
          <p:cNvPr id="31" name="TextBox 31"/>
          <p:cNvSpPr txBox="1"/>
          <p:nvPr/>
        </p:nvSpPr>
        <p:spPr>
          <a:xfrm>
            <a:off x="6805592" y="4505452"/>
            <a:ext cx="4676817" cy="1043306"/>
          </a:xfrm>
          <a:prstGeom prst="rect">
            <a:avLst/>
          </a:prstGeom>
        </p:spPr>
        <p:txBody>
          <a:bodyPr lIns="0" tIns="0" rIns="0" bIns="0" rtlCol="0" anchor="t">
            <a:spAutoFit/>
          </a:bodyPr>
          <a:lstStyle/>
          <a:p>
            <a:pPr marL="0" lvl="1" indent="0" algn="ctr">
              <a:lnSpc>
                <a:spcPts val="7760"/>
              </a:lnSpc>
              <a:spcBef>
                <a:spcPct val="0"/>
              </a:spcBef>
            </a:pPr>
            <a:r>
              <a:rPr lang="en-US" sz="8000" b="1">
                <a:solidFill>
                  <a:srgbClr val="000000"/>
                </a:solidFill>
                <a:latin typeface="TT Hoves Bold"/>
                <a:ea typeface="TT Hoves Bold"/>
                <a:cs typeface="TT Hoves Bold"/>
                <a:sym typeface="TT Hoves Bold"/>
              </a:rPr>
              <a:t>Contents</a:t>
            </a:r>
          </a:p>
        </p:txBody>
      </p:sp>
      <p:sp>
        <p:nvSpPr>
          <p:cNvPr id="32" name="TextBox 32"/>
          <p:cNvSpPr txBox="1"/>
          <p:nvPr/>
        </p:nvSpPr>
        <p:spPr>
          <a:xfrm>
            <a:off x="1509697" y="1825939"/>
            <a:ext cx="1786853" cy="1368261"/>
          </a:xfrm>
          <a:prstGeom prst="rect">
            <a:avLst/>
          </a:prstGeom>
        </p:spPr>
        <p:txBody>
          <a:bodyPr lIns="0" tIns="0" rIns="0" bIns="0" rtlCol="0" anchor="t">
            <a:spAutoFit/>
          </a:bodyPr>
          <a:lstStyle/>
          <a:p>
            <a:pPr algn="l">
              <a:lnSpc>
                <a:spcPts val="10157"/>
              </a:lnSpc>
            </a:pPr>
            <a:r>
              <a:rPr lang="en-US" sz="10806" b="1" spc="-529">
                <a:solidFill>
                  <a:srgbClr val="EFEFEF"/>
                </a:solidFill>
                <a:latin typeface="TT Hoves Bold"/>
                <a:ea typeface="TT Hoves Bold"/>
                <a:cs typeface="TT Hoves Bold"/>
                <a:sym typeface="TT Hoves Bold"/>
              </a:rPr>
              <a:t>01</a:t>
            </a:r>
          </a:p>
        </p:txBody>
      </p:sp>
      <p:sp>
        <p:nvSpPr>
          <p:cNvPr id="33" name="TextBox 33"/>
          <p:cNvSpPr txBox="1"/>
          <p:nvPr/>
        </p:nvSpPr>
        <p:spPr>
          <a:xfrm>
            <a:off x="1509697" y="4551396"/>
            <a:ext cx="2628856" cy="1368261"/>
          </a:xfrm>
          <a:prstGeom prst="rect">
            <a:avLst/>
          </a:prstGeom>
        </p:spPr>
        <p:txBody>
          <a:bodyPr lIns="0" tIns="0" rIns="0" bIns="0" rtlCol="0" anchor="t">
            <a:spAutoFit/>
          </a:bodyPr>
          <a:lstStyle/>
          <a:p>
            <a:pPr algn="l">
              <a:lnSpc>
                <a:spcPts val="10157"/>
              </a:lnSpc>
            </a:pPr>
            <a:r>
              <a:rPr lang="en-US" sz="10806" b="1" spc="-529">
                <a:solidFill>
                  <a:srgbClr val="EFEFEF"/>
                </a:solidFill>
                <a:latin typeface="TT Hoves Bold"/>
                <a:ea typeface="TT Hoves Bold"/>
                <a:cs typeface="TT Hoves Bold"/>
                <a:sym typeface="TT Hoves Bold"/>
              </a:rPr>
              <a:t>02</a:t>
            </a:r>
          </a:p>
        </p:txBody>
      </p:sp>
      <p:sp>
        <p:nvSpPr>
          <p:cNvPr id="34" name="TextBox 34"/>
          <p:cNvSpPr txBox="1"/>
          <p:nvPr/>
        </p:nvSpPr>
        <p:spPr>
          <a:xfrm>
            <a:off x="1509697" y="7332211"/>
            <a:ext cx="2628856" cy="1368261"/>
          </a:xfrm>
          <a:prstGeom prst="rect">
            <a:avLst/>
          </a:prstGeom>
        </p:spPr>
        <p:txBody>
          <a:bodyPr lIns="0" tIns="0" rIns="0" bIns="0" rtlCol="0" anchor="t">
            <a:spAutoFit/>
          </a:bodyPr>
          <a:lstStyle/>
          <a:p>
            <a:pPr algn="l">
              <a:lnSpc>
                <a:spcPts val="10157"/>
              </a:lnSpc>
            </a:pPr>
            <a:r>
              <a:rPr lang="en-US" sz="10806" b="1" spc="-529">
                <a:solidFill>
                  <a:srgbClr val="EFEFEF"/>
                </a:solidFill>
                <a:latin typeface="TT Hoves Bold"/>
                <a:ea typeface="TT Hoves Bold"/>
                <a:cs typeface="TT Hoves Bold"/>
                <a:sym typeface="TT Hoves Bold"/>
              </a:rPr>
              <a:t>03</a:t>
            </a:r>
          </a:p>
        </p:txBody>
      </p:sp>
      <p:sp>
        <p:nvSpPr>
          <p:cNvPr id="35" name="TextBox 35"/>
          <p:cNvSpPr txBox="1"/>
          <p:nvPr/>
        </p:nvSpPr>
        <p:spPr>
          <a:xfrm>
            <a:off x="12102381" y="1798260"/>
            <a:ext cx="1999455" cy="1368261"/>
          </a:xfrm>
          <a:prstGeom prst="rect">
            <a:avLst/>
          </a:prstGeom>
        </p:spPr>
        <p:txBody>
          <a:bodyPr lIns="0" tIns="0" rIns="0" bIns="0" rtlCol="0" anchor="t">
            <a:spAutoFit/>
          </a:bodyPr>
          <a:lstStyle/>
          <a:p>
            <a:pPr algn="l">
              <a:lnSpc>
                <a:spcPts val="10157"/>
              </a:lnSpc>
            </a:pPr>
            <a:r>
              <a:rPr lang="en-US" sz="10806" b="1" spc="-529">
                <a:solidFill>
                  <a:srgbClr val="EFEFEF"/>
                </a:solidFill>
                <a:latin typeface="TT Hoves Bold"/>
                <a:ea typeface="TT Hoves Bold"/>
                <a:cs typeface="TT Hoves Bold"/>
                <a:sym typeface="TT Hoves Bold"/>
              </a:rPr>
              <a:t>04</a:t>
            </a:r>
          </a:p>
        </p:txBody>
      </p:sp>
      <p:sp>
        <p:nvSpPr>
          <p:cNvPr id="36" name="TextBox 36"/>
          <p:cNvSpPr txBox="1"/>
          <p:nvPr/>
        </p:nvSpPr>
        <p:spPr>
          <a:xfrm>
            <a:off x="12102381" y="4523717"/>
            <a:ext cx="2628856" cy="1368261"/>
          </a:xfrm>
          <a:prstGeom prst="rect">
            <a:avLst/>
          </a:prstGeom>
        </p:spPr>
        <p:txBody>
          <a:bodyPr lIns="0" tIns="0" rIns="0" bIns="0" rtlCol="0" anchor="t">
            <a:spAutoFit/>
          </a:bodyPr>
          <a:lstStyle/>
          <a:p>
            <a:pPr algn="l">
              <a:lnSpc>
                <a:spcPts val="10157"/>
              </a:lnSpc>
            </a:pPr>
            <a:r>
              <a:rPr lang="en-US" sz="10806" b="1" spc="-529">
                <a:solidFill>
                  <a:srgbClr val="EFEFEF"/>
                </a:solidFill>
                <a:latin typeface="TT Hoves Bold"/>
                <a:ea typeface="TT Hoves Bold"/>
                <a:cs typeface="TT Hoves Bold"/>
                <a:sym typeface="TT Hoves Bold"/>
              </a:rPr>
              <a:t>05</a:t>
            </a:r>
          </a:p>
        </p:txBody>
      </p:sp>
      <p:sp>
        <p:nvSpPr>
          <p:cNvPr id="37" name="TextBox 37"/>
          <p:cNvSpPr txBox="1"/>
          <p:nvPr/>
        </p:nvSpPr>
        <p:spPr>
          <a:xfrm>
            <a:off x="12102381" y="7304532"/>
            <a:ext cx="2628856" cy="1368261"/>
          </a:xfrm>
          <a:prstGeom prst="rect">
            <a:avLst/>
          </a:prstGeom>
        </p:spPr>
        <p:txBody>
          <a:bodyPr lIns="0" tIns="0" rIns="0" bIns="0" rtlCol="0" anchor="t">
            <a:spAutoFit/>
          </a:bodyPr>
          <a:lstStyle/>
          <a:p>
            <a:pPr algn="l">
              <a:lnSpc>
                <a:spcPts val="10157"/>
              </a:lnSpc>
            </a:pPr>
            <a:r>
              <a:rPr lang="en-US" sz="10806" b="1" spc="-529">
                <a:solidFill>
                  <a:srgbClr val="EFEFEF"/>
                </a:solidFill>
                <a:latin typeface="TT Hoves Bold"/>
                <a:ea typeface="TT Hoves Bold"/>
                <a:cs typeface="TT Hoves Bold"/>
                <a:sym typeface="TT Hoves Bold"/>
              </a:rPr>
              <a:t>06</a:t>
            </a:r>
          </a:p>
        </p:txBody>
      </p:sp>
      <p:sp>
        <p:nvSpPr>
          <p:cNvPr id="38" name="文本框 37">
            <a:extLst>
              <a:ext uri="{FF2B5EF4-FFF2-40B4-BE49-F238E27FC236}">
                <a16:creationId xmlns:a16="http://schemas.microsoft.com/office/drawing/2014/main" id="{5BE6ADFE-DF83-3812-00C4-1CB414903990}"/>
              </a:ext>
            </a:extLst>
          </p:cNvPr>
          <p:cNvSpPr txBox="1"/>
          <p:nvPr/>
        </p:nvSpPr>
        <p:spPr>
          <a:xfrm>
            <a:off x="1447800" y="3009900"/>
            <a:ext cx="4572000" cy="584775"/>
          </a:xfrm>
          <a:prstGeom prst="rect">
            <a:avLst/>
          </a:prstGeom>
          <a:noFill/>
        </p:spPr>
        <p:txBody>
          <a:bodyPr wrap="square" rtlCol="0">
            <a:spAutoFit/>
          </a:bodyPr>
          <a:lstStyle/>
          <a:p>
            <a:r>
              <a:rPr lang="en-US" altLang="zh-CN" sz="3200" dirty="0">
                <a:solidFill>
                  <a:schemeClr val="bg1"/>
                </a:solidFill>
              </a:rPr>
              <a:t>Yu </a:t>
            </a:r>
            <a:r>
              <a:rPr lang="en-US" altLang="zh-CN" sz="3200" dirty="0" err="1">
                <a:solidFill>
                  <a:schemeClr val="bg1"/>
                </a:solidFill>
              </a:rPr>
              <a:t>Qiyang</a:t>
            </a:r>
            <a:r>
              <a:rPr lang="en-US" altLang="zh-CN" sz="3200" dirty="0">
                <a:solidFill>
                  <a:schemeClr val="bg1"/>
                </a:solidFill>
              </a:rPr>
              <a:t> - Steve</a:t>
            </a:r>
            <a:endParaRPr lang="zh-CN" altLang="en-US" sz="3200" dirty="0">
              <a:solidFill>
                <a:schemeClr val="bg1"/>
              </a:solidFill>
            </a:endParaRPr>
          </a:p>
        </p:txBody>
      </p:sp>
      <p:sp>
        <p:nvSpPr>
          <p:cNvPr id="39" name="文本框 38">
            <a:extLst>
              <a:ext uri="{FF2B5EF4-FFF2-40B4-BE49-F238E27FC236}">
                <a16:creationId xmlns:a16="http://schemas.microsoft.com/office/drawing/2014/main" id="{FBACE8DF-0ED6-E8BA-ACEE-30433270D1A5}"/>
              </a:ext>
            </a:extLst>
          </p:cNvPr>
          <p:cNvSpPr txBox="1"/>
          <p:nvPr/>
        </p:nvSpPr>
        <p:spPr>
          <a:xfrm>
            <a:off x="12311909" y="8448233"/>
            <a:ext cx="4606554" cy="584775"/>
          </a:xfrm>
          <a:prstGeom prst="rect">
            <a:avLst/>
          </a:prstGeom>
          <a:noFill/>
        </p:spPr>
        <p:txBody>
          <a:bodyPr wrap="square" rtlCol="0">
            <a:spAutoFit/>
          </a:bodyPr>
          <a:lstStyle/>
          <a:p>
            <a:r>
              <a:rPr lang="en-US" altLang="zh-CN" sz="3200" dirty="0">
                <a:solidFill>
                  <a:schemeClr val="bg1"/>
                </a:solidFill>
              </a:rPr>
              <a:t>Mi </a:t>
            </a:r>
            <a:r>
              <a:rPr lang="en-US" altLang="zh-CN" sz="3200" dirty="0" err="1">
                <a:solidFill>
                  <a:schemeClr val="bg1"/>
                </a:solidFill>
              </a:rPr>
              <a:t>Yixuan</a:t>
            </a:r>
            <a:r>
              <a:rPr lang="en-US" altLang="zh-CN" sz="3200" dirty="0">
                <a:solidFill>
                  <a:schemeClr val="bg1"/>
                </a:solidFill>
              </a:rPr>
              <a:t> - Ethan</a:t>
            </a:r>
            <a:endParaRPr lang="zh-CN" altLang="en-US" sz="3200" dirty="0">
              <a:solidFill>
                <a:schemeClr val="bg1"/>
              </a:solidFill>
            </a:endParaRPr>
          </a:p>
        </p:txBody>
      </p:sp>
      <p:sp>
        <p:nvSpPr>
          <p:cNvPr id="46" name="文本框 45">
            <a:extLst>
              <a:ext uri="{FF2B5EF4-FFF2-40B4-BE49-F238E27FC236}">
                <a16:creationId xmlns:a16="http://schemas.microsoft.com/office/drawing/2014/main" id="{816F4831-5858-841B-2524-FABF4B479E72}"/>
              </a:ext>
            </a:extLst>
          </p:cNvPr>
          <p:cNvSpPr txBox="1"/>
          <p:nvPr/>
        </p:nvSpPr>
        <p:spPr>
          <a:xfrm>
            <a:off x="1510216" y="8428869"/>
            <a:ext cx="4509583" cy="584775"/>
          </a:xfrm>
          <a:prstGeom prst="rect">
            <a:avLst/>
          </a:prstGeom>
          <a:noFill/>
        </p:spPr>
        <p:txBody>
          <a:bodyPr wrap="square" rtlCol="0">
            <a:spAutoFit/>
          </a:bodyPr>
          <a:lstStyle/>
          <a:p>
            <a:r>
              <a:rPr lang="en-US" altLang="zh-CN" sz="3200" dirty="0">
                <a:solidFill>
                  <a:schemeClr val="bg1"/>
                </a:solidFill>
              </a:rPr>
              <a:t>Zhao Yiyi - Catherine</a:t>
            </a:r>
            <a:endParaRPr lang="zh-CN" altLang="en-US" sz="3200" dirty="0">
              <a:solidFill>
                <a:schemeClr val="bg1"/>
              </a:solidFill>
            </a:endParaRPr>
          </a:p>
        </p:txBody>
      </p:sp>
      <p:sp>
        <p:nvSpPr>
          <p:cNvPr id="47" name="文本框 46">
            <a:extLst>
              <a:ext uri="{FF2B5EF4-FFF2-40B4-BE49-F238E27FC236}">
                <a16:creationId xmlns:a16="http://schemas.microsoft.com/office/drawing/2014/main" id="{F28708BB-4143-672B-6AB9-AFEA3D3FF586}"/>
              </a:ext>
            </a:extLst>
          </p:cNvPr>
          <p:cNvSpPr txBox="1"/>
          <p:nvPr/>
        </p:nvSpPr>
        <p:spPr>
          <a:xfrm>
            <a:off x="12156084" y="2894918"/>
            <a:ext cx="4379316" cy="584775"/>
          </a:xfrm>
          <a:prstGeom prst="rect">
            <a:avLst/>
          </a:prstGeom>
          <a:noFill/>
        </p:spPr>
        <p:txBody>
          <a:bodyPr wrap="square" rtlCol="0">
            <a:spAutoFit/>
          </a:bodyPr>
          <a:lstStyle/>
          <a:p>
            <a:r>
              <a:rPr lang="en-US" altLang="zh-CN" sz="3200" dirty="0">
                <a:solidFill>
                  <a:schemeClr val="bg1"/>
                </a:solidFill>
              </a:rPr>
              <a:t>Jia </a:t>
            </a:r>
            <a:r>
              <a:rPr lang="en-US" altLang="zh-CN" sz="3200" dirty="0" err="1">
                <a:solidFill>
                  <a:schemeClr val="bg1"/>
                </a:solidFill>
              </a:rPr>
              <a:t>Taoyin</a:t>
            </a:r>
            <a:r>
              <a:rPr lang="en-US" altLang="zh-CN" sz="3200" dirty="0">
                <a:solidFill>
                  <a:schemeClr val="bg1"/>
                </a:solidFill>
              </a:rPr>
              <a:t> - Kevin</a:t>
            </a:r>
            <a:endParaRPr lang="zh-CN" altLang="en-US" sz="3200" dirty="0">
              <a:solidFill>
                <a:schemeClr val="bg1"/>
              </a:solidFill>
            </a:endParaRPr>
          </a:p>
        </p:txBody>
      </p:sp>
      <p:sp>
        <p:nvSpPr>
          <p:cNvPr id="48" name="文本框 47">
            <a:extLst>
              <a:ext uri="{FF2B5EF4-FFF2-40B4-BE49-F238E27FC236}">
                <a16:creationId xmlns:a16="http://schemas.microsoft.com/office/drawing/2014/main" id="{DC11F007-A5E2-C633-0163-54F07B68E026}"/>
              </a:ext>
            </a:extLst>
          </p:cNvPr>
          <p:cNvSpPr txBox="1"/>
          <p:nvPr/>
        </p:nvSpPr>
        <p:spPr>
          <a:xfrm>
            <a:off x="12238188" y="5629347"/>
            <a:ext cx="4602011" cy="584775"/>
          </a:xfrm>
          <a:prstGeom prst="rect">
            <a:avLst/>
          </a:prstGeom>
          <a:noFill/>
        </p:spPr>
        <p:txBody>
          <a:bodyPr wrap="square" rtlCol="0">
            <a:spAutoFit/>
          </a:bodyPr>
          <a:lstStyle/>
          <a:p>
            <a:r>
              <a:rPr lang="en-US" altLang="zh-CN" sz="3200" dirty="0">
                <a:solidFill>
                  <a:schemeClr val="bg1"/>
                </a:solidFill>
              </a:rPr>
              <a:t>Jia </a:t>
            </a:r>
            <a:r>
              <a:rPr lang="en-US" altLang="zh-CN" sz="3200" dirty="0" err="1">
                <a:solidFill>
                  <a:schemeClr val="bg1"/>
                </a:solidFill>
              </a:rPr>
              <a:t>Taoyin</a:t>
            </a:r>
            <a:r>
              <a:rPr lang="en-US" altLang="zh-CN" sz="3200" dirty="0">
                <a:solidFill>
                  <a:schemeClr val="bg1"/>
                </a:solidFill>
              </a:rPr>
              <a:t> - Kevin</a:t>
            </a:r>
            <a:endParaRPr lang="zh-CN" altLang="en-US" sz="3200" dirty="0">
              <a:solidFill>
                <a:schemeClr val="bg1"/>
              </a:solidFill>
            </a:endParaRPr>
          </a:p>
        </p:txBody>
      </p:sp>
      <p:sp>
        <p:nvSpPr>
          <p:cNvPr id="49" name="文本框 48">
            <a:extLst>
              <a:ext uri="{FF2B5EF4-FFF2-40B4-BE49-F238E27FC236}">
                <a16:creationId xmlns:a16="http://schemas.microsoft.com/office/drawing/2014/main" id="{D01D59FD-0684-61EC-F4B5-6F81CCE33A26}"/>
              </a:ext>
            </a:extLst>
          </p:cNvPr>
          <p:cNvSpPr txBox="1"/>
          <p:nvPr/>
        </p:nvSpPr>
        <p:spPr>
          <a:xfrm>
            <a:off x="1600200" y="5850708"/>
            <a:ext cx="4419600" cy="584775"/>
          </a:xfrm>
          <a:prstGeom prst="rect">
            <a:avLst/>
          </a:prstGeom>
          <a:noFill/>
        </p:spPr>
        <p:txBody>
          <a:bodyPr wrap="square" rtlCol="0">
            <a:spAutoFit/>
          </a:bodyPr>
          <a:lstStyle/>
          <a:p>
            <a:r>
              <a:rPr lang="en-US" altLang="zh-CN" sz="3200" dirty="0">
                <a:solidFill>
                  <a:schemeClr val="bg1"/>
                </a:solidFill>
              </a:rPr>
              <a:t>Yu </a:t>
            </a:r>
            <a:r>
              <a:rPr lang="en-US" altLang="zh-CN" sz="3200" dirty="0" err="1">
                <a:solidFill>
                  <a:schemeClr val="bg1"/>
                </a:solidFill>
              </a:rPr>
              <a:t>Yiduo</a:t>
            </a:r>
            <a:r>
              <a:rPr lang="en-US" altLang="zh-CN" sz="3200" dirty="0">
                <a:solidFill>
                  <a:schemeClr val="bg1"/>
                </a:solidFill>
              </a:rPr>
              <a:t> - Lucian</a:t>
            </a:r>
            <a:endParaRPr lang="zh-CN" altLang="en-US" sz="3200" dirty="0">
              <a:solidFill>
                <a:schemeClr val="bg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Freeform 2"/>
          <p:cNvSpPr/>
          <p:nvPr/>
        </p:nvSpPr>
        <p:spPr>
          <a:xfrm>
            <a:off x="-3430063" y="1936909"/>
            <a:ext cx="11221859" cy="11221859"/>
          </a:xfrm>
          <a:custGeom>
            <a:avLst/>
            <a:gdLst/>
            <a:ahLst/>
            <a:cxnLst/>
            <a:rect l="l" t="t" r="r" b="b"/>
            <a:pathLst>
              <a:path w="11221859" h="11221859">
                <a:moveTo>
                  <a:pt x="0" y="0"/>
                </a:moveTo>
                <a:lnTo>
                  <a:pt x="11221858" y="0"/>
                </a:lnTo>
                <a:lnTo>
                  <a:pt x="11221858" y="11221858"/>
                </a:lnTo>
                <a:lnTo>
                  <a:pt x="0" y="11221858"/>
                </a:lnTo>
                <a:lnTo>
                  <a:pt x="0" y="0"/>
                </a:lnTo>
                <a:close/>
              </a:path>
            </a:pathLst>
          </a:custGeom>
          <a:blipFill>
            <a:blip r:embed="rId2">
              <a:alphaModFix amt="52000"/>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696258" y="-450527"/>
            <a:ext cx="19680517" cy="1704491"/>
            <a:chOff x="0" y="0"/>
            <a:chExt cx="5183346" cy="448919"/>
          </a:xfrm>
        </p:grpSpPr>
        <p:sp>
          <p:nvSpPr>
            <p:cNvPr id="4" name="Freeform 4"/>
            <p:cNvSpPr/>
            <p:nvPr/>
          </p:nvSpPr>
          <p:spPr>
            <a:xfrm>
              <a:off x="0" y="0"/>
              <a:ext cx="5183346" cy="448919"/>
            </a:xfrm>
            <a:custGeom>
              <a:avLst/>
              <a:gdLst/>
              <a:ahLst/>
              <a:cxnLst/>
              <a:rect l="l" t="t" r="r" b="b"/>
              <a:pathLst>
                <a:path w="5183346" h="448919">
                  <a:moveTo>
                    <a:pt x="0" y="0"/>
                  </a:moveTo>
                  <a:lnTo>
                    <a:pt x="5183346" y="0"/>
                  </a:lnTo>
                  <a:lnTo>
                    <a:pt x="5183346" y="448919"/>
                  </a:lnTo>
                  <a:lnTo>
                    <a:pt x="0" y="448919"/>
                  </a:lnTo>
                  <a:close/>
                </a:path>
              </a:pathLst>
            </a:custGeom>
            <a:solidFill>
              <a:srgbClr val="0003FF"/>
            </a:solidFill>
          </p:spPr>
        </p:sp>
        <p:sp>
          <p:nvSpPr>
            <p:cNvPr id="5" name="TextBox 5"/>
            <p:cNvSpPr txBox="1"/>
            <p:nvPr/>
          </p:nvSpPr>
          <p:spPr>
            <a:xfrm>
              <a:off x="0" y="-57150"/>
              <a:ext cx="5183346" cy="506069"/>
            </a:xfrm>
            <a:prstGeom prst="rect">
              <a:avLst/>
            </a:prstGeom>
          </p:spPr>
          <p:txBody>
            <a:bodyPr lIns="50800" tIns="50800" rIns="50800" bIns="50800" rtlCol="0" anchor="ctr"/>
            <a:lstStyle/>
            <a:p>
              <a:pPr algn="ctr">
                <a:lnSpc>
                  <a:spcPts val="3639"/>
                </a:lnSpc>
              </a:pPr>
              <a:endParaRPr/>
            </a:p>
          </p:txBody>
        </p:sp>
      </p:grpSp>
      <p:sp>
        <p:nvSpPr>
          <p:cNvPr id="6" name="TextBox 6"/>
          <p:cNvSpPr txBox="1"/>
          <p:nvPr/>
        </p:nvSpPr>
        <p:spPr>
          <a:xfrm>
            <a:off x="14141979" y="344568"/>
            <a:ext cx="3117321" cy="448311"/>
          </a:xfrm>
          <a:prstGeom prst="rect">
            <a:avLst/>
          </a:prstGeom>
        </p:spPr>
        <p:txBody>
          <a:bodyPr lIns="0" tIns="0" rIns="0" bIns="0" rtlCol="0" anchor="t">
            <a:spAutoFit/>
          </a:bodyPr>
          <a:lstStyle/>
          <a:p>
            <a:pPr algn="r">
              <a:lnSpc>
                <a:spcPts val="3639"/>
              </a:lnSpc>
              <a:spcBef>
                <a:spcPct val="0"/>
              </a:spcBef>
            </a:pPr>
            <a:r>
              <a:rPr lang="en-US" sz="2599">
                <a:solidFill>
                  <a:srgbClr val="EFEFEF"/>
                </a:solidFill>
                <a:latin typeface="TT Hoves"/>
                <a:ea typeface="TT Hoves"/>
                <a:cs typeface="TT Hoves"/>
                <a:sym typeface="TT Hoves"/>
              </a:rPr>
              <a:t>Final Project</a:t>
            </a:r>
          </a:p>
        </p:txBody>
      </p:sp>
      <p:sp>
        <p:nvSpPr>
          <p:cNvPr id="7" name="TextBox 7"/>
          <p:cNvSpPr txBox="1"/>
          <p:nvPr/>
        </p:nvSpPr>
        <p:spPr>
          <a:xfrm>
            <a:off x="1028700" y="344568"/>
            <a:ext cx="3117321" cy="448311"/>
          </a:xfrm>
          <a:prstGeom prst="rect">
            <a:avLst/>
          </a:prstGeom>
        </p:spPr>
        <p:txBody>
          <a:bodyPr lIns="0" tIns="0" rIns="0" bIns="0" rtlCol="0" anchor="t">
            <a:spAutoFit/>
          </a:bodyPr>
          <a:lstStyle/>
          <a:p>
            <a:pPr algn="just">
              <a:lnSpc>
                <a:spcPts val="3639"/>
              </a:lnSpc>
              <a:spcBef>
                <a:spcPct val="0"/>
              </a:spcBef>
            </a:pPr>
            <a:r>
              <a:rPr lang="en-US" sz="2599">
                <a:solidFill>
                  <a:srgbClr val="EFEFEF"/>
                </a:solidFill>
                <a:latin typeface="TT Hoves"/>
                <a:ea typeface="TT Hoves"/>
                <a:cs typeface="TT Hoves"/>
                <a:sym typeface="TT Hoves"/>
              </a:rPr>
              <a:t>CPS 2232</a:t>
            </a:r>
          </a:p>
        </p:txBody>
      </p:sp>
      <p:sp>
        <p:nvSpPr>
          <p:cNvPr id="8" name="TextBox 8"/>
          <p:cNvSpPr txBox="1"/>
          <p:nvPr/>
        </p:nvSpPr>
        <p:spPr>
          <a:xfrm>
            <a:off x="7025102" y="344568"/>
            <a:ext cx="5171408" cy="448311"/>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TT Hoves"/>
                <a:ea typeface="TT Hoves"/>
                <a:cs typeface="TT Hoves"/>
                <a:sym typeface="TT Hoves"/>
              </a:rPr>
              <a:t>Car Rental Management System</a:t>
            </a:r>
          </a:p>
        </p:txBody>
      </p:sp>
      <p:sp>
        <p:nvSpPr>
          <p:cNvPr id="9" name="TextBox 9"/>
          <p:cNvSpPr txBox="1"/>
          <p:nvPr/>
        </p:nvSpPr>
        <p:spPr>
          <a:xfrm>
            <a:off x="5484590" y="344568"/>
            <a:ext cx="1406261" cy="448311"/>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TT Hoves"/>
                <a:ea typeface="TT Hoves"/>
                <a:cs typeface="TT Hoves"/>
                <a:sym typeface="TT Hoves"/>
              </a:rPr>
              <a:t>-</a:t>
            </a:r>
          </a:p>
        </p:txBody>
      </p:sp>
      <p:sp>
        <p:nvSpPr>
          <p:cNvPr id="10" name="TextBox 10"/>
          <p:cNvSpPr txBox="1"/>
          <p:nvPr/>
        </p:nvSpPr>
        <p:spPr>
          <a:xfrm>
            <a:off x="12330761" y="344568"/>
            <a:ext cx="1406261" cy="448311"/>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TT Hoves"/>
                <a:ea typeface="TT Hoves"/>
                <a:cs typeface="TT Hoves"/>
                <a:sym typeface="TT Hoves"/>
              </a:rPr>
              <a:t>-</a:t>
            </a:r>
          </a:p>
        </p:txBody>
      </p:sp>
      <p:sp>
        <p:nvSpPr>
          <p:cNvPr id="11" name="TextBox 11"/>
          <p:cNvSpPr txBox="1"/>
          <p:nvPr/>
        </p:nvSpPr>
        <p:spPr>
          <a:xfrm>
            <a:off x="6660790" y="2862623"/>
            <a:ext cx="10598510" cy="2084673"/>
          </a:xfrm>
          <a:prstGeom prst="rect">
            <a:avLst/>
          </a:prstGeom>
        </p:spPr>
        <p:txBody>
          <a:bodyPr lIns="0" tIns="0" rIns="0" bIns="0" rtlCol="0" anchor="t">
            <a:spAutoFit/>
          </a:bodyPr>
          <a:lstStyle/>
          <a:p>
            <a:pPr algn="r">
              <a:lnSpc>
                <a:spcPts val="15418"/>
              </a:lnSpc>
            </a:pPr>
            <a:r>
              <a:rPr lang="en-US" sz="16402" b="1" spc="-803">
                <a:solidFill>
                  <a:srgbClr val="343434"/>
                </a:solidFill>
                <a:latin typeface="TT Hoves Bold"/>
                <a:ea typeface="TT Hoves Bold"/>
                <a:cs typeface="TT Hoves Bold"/>
                <a:sym typeface="TT Hoves Bold"/>
              </a:rPr>
              <a:t>Thank You</a:t>
            </a:r>
          </a:p>
        </p:txBody>
      </p:sp>
      <p:sp>
        <p:nvSpPr>
          <p:cNvPr id="12" name="TextBox 12"/>
          <p:cNvSpPr txBox="1"/>
          <p:nvPr/>
        </p:nvSpPr>
        <p:spPr>
          <a:xfrm>
            <a:off x="10901443" y="5924550"/>
            <a:ext cx="6357857" cy="3333750"/>
          </a:xfrm>
          <a:prstGeom prst="rect">
            <a:avLst/>
          </a:prstGeom>
        </p:spPr>
        <p:txBody>
          <a:bodyPr lIns="0" tIns="0" rIns="0" bIns="0" rtlCol="0" anchor="t">
            <a:spAutoFit/>
          </a:bodyPr>
          <a:lstStyle/>
          <a:p>
            <a:pPr algn="r">
              <a:lnSpc>
                <a:spcPts val="5258"/>
              </a:lnSpc>
            </a:pPr>
            <a:r>
              <a:rPr lang="en-US" sz="4381" spc="-87">
                <a:solidFill>
                  <a:srgbClr val="343434"/>
                </a:solidFill>
                <a:latin typeface="TT Hoves"/>
                <a:ea typeface="TT Hoves"/>
                <a:cs typeface="TT Hoves"/>
                <a:sym typeface="TT Hoves"/>
              </a:rPr>
              <a:t>Mi Yixuan 1307943</a:t>
            </a:r>
          </a:p>
          <a:p>
            <a:pPr algn="r">
              <a:lnSpc>
                <a:spcPts val="5258"/>
              </a:lnSpc>
            </a:pPr>
            <a:r>
              <a:rPr lang="en-US" sz="4381" spc="-87">
                <a:solidFill>
                  <a:srgbClr val="343434"/>
                </a:solidFill>
                <a:latin typeface="TT Hoves"/>
                <a:ea typeface="TT Hoves"/>
                <a:cs typeface="TT Hoves"/>
                <a:sym typeface="TT Hoves"/>
              </a:rPr>
              <a:t>Yu Yiduo 1306057</a:t>
            </a:r>
          </a:p>
          <a:p>
            <a:pPr algn="r">
              <a:lnSpc>
                <a:spcPts val="5258"/>
              </a:lnSpc>
            </a:pPr>
            <a:r>
              <a:rPr lang="en-US" sz="4381" spc="-87">
                <a:solidFill>
                  <a:srgbClr val="343434"/>
                </a:solidFill>
                <a:latin typeface="TT Hoves"/>
                <a:ea typeface="TT Hoves"/>
                <a:cs typeface="TT Hoves"/>
                <a:sym typeface="TT Hoves"/>
              </a:rPr>
              <a:t>Zhao Yiyi 1305974</a:t>
            </a:r>
          </a:p>
          <a:p>
            <a:pPr algn="r">
              <a:lnSpc>
                <a:spcPts val="5258"/>
              </a:lnSpc>
            </a:pPr>
            <a:r>
              <a:rPr lang="en-US" sz="4381" spc="-87">
                <a:solidFill>
                  <a:srgbClr val="343434"/>
                </a:solidFill>
                <a:latin typeface="TT Hoves"/>
                <a:ea typeface="TT Hoves"/>
                <a:cs typeface="TT Hoves"/>
                <a:sym typeface="TT Hoves"/>
              </a:rPr>
              <a:t>Yu Qiyang 1306031</a:t>
            </a:r>
          </a:p>
          <a:p>
            <a:pPr algn="r">
              <a:lnSpc>
                <a:spcPts val="5258"/>
              </a:lnSpc>
            </a:pPr>
            <a:r>
              <a:rPr lang="en-US" sz="4381" spc="-87">
                <a:solidFill>
                  <a:srgbClr val="343434"/>
                </a:solidFill>
                <a:latin typeface="TT Hoves"/>
                <a:ea typeface="TT Hoves"/>
                <a:cs typeface="TT Hoves"/>
                <a:sym typeface="TT Hoves"/>
              </a:rPr>
              <a:t>Jia Taoyin 1306194</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TextBox 2"/>
          <p:cNvSpPr txBox="1"/>
          <p:nvPr/>
        </p:nvSpPr>
        <p:spPr>
          <a:xfrm>
            <a:off x="8126267" y="3464068"/>
            <a:ext cx="8395740" cy="6545580"/>
          </a:xfrm>
          <a:prstGeom prst="rect">
            <a:avLst/>
          </a:prstGeom>
        </p:spPr>
        <p:txBody>
          <a:bodyPr lIns="0" tIns="0" rIns="0" bIns="0" rtlCol="0" anchor="t">
            <a:spAutoFit/>
          </a:bodyPr>
          <a:lstStyle/>
          <a:p>
            <a:pPr marL="518157" lvl="1" indent="-259078" algn="just">
              <a:lnSpc>
                <a:spcPts val="3239"/>
              </a:lnSpc>
              <a:buFont typeface="Arial"/>
              <a:buChar char="•"/>
            </a:pPr>
            <a:r>
              <a:rPr lang="en-US" sz="2399" spc="143" dirty="0">
                <a:solidFill>
                  <a:srgbClr val="343434"/>
                </a:solidFill>
                <a:latin typeface="TT Hoves"/>
                <a:ea typeface="TT Hoves"/>
                <a:cs typeface="TT Hoves"/>
                <a:sym typeface="TT Hoves"/>
              </a:rPr>
              <a:t>Project Overview:</a:t>
            </a:r>
          </a:p>
          <a:p>
            <a:pPr marL="1036314" lvl="2" indent="-345438" algn="just">
              <a:lnSpc>
                <a:spcPts val="3239"/>
              </a:lnSpc>
              <a:buFont typeface="Arial"/>
              <a:buChar char="⚬"/>
            </a:pPr>
            <a:r>
              <a:rPr lang="en-US" sz="2399" spc="143" dirty="0">
                <a:solidFill>
                  <a:srgbClr val="343434"/>
                </a:solidFill>
                <a:latin typeface="TT Hoves"/>
                <a:ea typeface="TT Hoves"/>
                <a:cs typeface="TT Hoves"/>
                <a:sym typeface="TT Hoves"/>
              </a:rPr>
              <a:t>Purpose: To create a software solution that simplifies the management of car rentals for both companies and customers, enhancing efficiency, security, and user experience.</a:t>
            </a:r>
          </a:p>
          <a:p>
            <a:pPr marL="1036314" lvl="2" indent="-345438" algn="just">
              <a:lnSpc>
                <a:spcPts val="3239"/>
              </a:lnSpc>
              <a:buFont typeface="Arial"/>
              <a:buChar char="⚬"/>
            </a:pPr>
            <a:r>
              <a:rPr lang="en-US" sz="2399" spc="143" dirty="0">
                <a:solidFill>
                  <a:srgbClr val="343434"/>
                </a:solidFill>
                <a:latin typeface="TT Hoves"/>
                <a:ea typeface="TT Hoves"/>
                <a:cs typeface="TT Hoves"/>
                <a:sym typeface="TT Hoves"/>
              </a:rPr>
              <a:t>Key Features:</a:t>
            </a:r>
          </a:p>
          <a:p>
            <a:pPr marL="1554470" lvl="3" indent="-388618" algn="just">
              <a:lnSpc>
                <a:spcPts val="3239"/>
              </a:lnSpc>
              <a:buFont typeface="Arial"/>
              <a:buChar char="￭"/>
            </a:pPr>
            <a:r>
              <a:rPr lang="en-US" sz="2399" spc="143" dirty="0">
                <a:solidFill>
                  <a:srgbClr val="343434"/>
                </a:solidFill>
                <a:latin typeface="TT Hoves"/>
                <a:ea typeface="TT Hoves"/>
                <a:cs typeface="TT Hoves"/>
                <a:sym typeface="TT Hoves"/>
              </a:rPr>
              <a:t>Rental Company Function</a:t>
            </a:r>
          </a:p>
          <a:p>
            <a:pPr marL="1554470" lvl="3" indent="-388618" algn="just">
              <a:lnSpc>
                <a:spcPts val="3239"/>
              </a:lnSpc>
              <a:buFont typeface="Arial"/>
              <a:buChar char="￭"/>
            </a:pPr>
            <a:r>
              <a:rPr lang="en-US" sz="2399" spc="143" dirty="0">
                <a:solidFill>
                  <a:srgbClr val="343434"/>
                </a:solidFill>
                <a:latin typeface="TT Hoves"/>
                <a:ea typeface="TT Hoves"/>
                <a:cs typeface="TT Hoves"/>
                <a:sym typeface="TT Hoves"/>
              </a:rPr>
              <a:t> Vehicle Management</a:t>
            </a:r>
          </a:p>
          <a:p>
            <a:pPr marL="1554470" lvl="3" indent="-388618" algn="just">
              <a:lnSpc>
                <a:spcPts val="3239"/>
              </a:lnSpc>
              <a:buFont typeface="Arial"/>
              <a:buChar char="￭"/>
            </a:pPr>
            <a:r>
              <a:rPr lang="en-US" sz="2399" spc="143" dirty="0">
                <a:solidFill>
                  <a:srgbClr val="343434"/>
                </a:solidFill>
                <a:latin typeface="TT Hoves"/>
                <a:ea typeface="TT Hoves"/>
                <a:cs typeface="TT Hoves"/>
                <a:sym typeface="TT Hoves"/>
              </a:rPr>
              <a:t>View Vehicles</a:t>
            </a:r>
          </a:p>
          <a:p>
            <a:pPr marL="1554470" lvl="3" indent="-388618" algn="just">
              <a:lnSpc>
                <a:spcPts val="3239"/>
              </a:lnSpc>
              <a:buFont typeface="Arial"/>
              <a:buChar char="￭"/>
            </a:pPr>
            <a:r>
              <a:rPr lang="en-US" sz="2399" spc="143" dirty="0">
                <a:solidFill>
                  <a:srgbClr val="343434"/>
                </a:solidFill>
                <a:latin typeface="TT Hoves"/>
                <a:ea typeface="TT Hoves"/>
                <a:cs typeface="TT Hoves"/>
                <a:sym typeface="TT Hoves"/>
              </a:rPr>
              <a:t>Rental Log</a:t>
            </a:r>
          </a:p>
          <a:p>
            <a:pPr marL="1554470" lvl="3" indent="-388618" algn="just">
              <a:lnSpc>
                <a:spcPts val="3239"/>
              </a:lnSpc>
              <a:buFont typeface="Arial"/>
              <a:buChar char="￭"/>
            </a:pPr>
            <a:r>
              <a:rPr lang="en-US" sz="2399" spc="143" dirty="0">
                <a:solidFill>
                  <a:srgbClr val="343434"/>
                </a:solidFill>
                <a:latin typeface="TT Hoves"/>
                <a:ea typeface="TT Hoves"/>
                <a:cs typeface="TT Hoves"/>
                <a:sym typeface="TT Hoves"/>
              </a:rPr>
              <a:t>Car Rental Customer Functionality</a:t>
            </a:r>
          </a:p>
          <a:p>
            <a:pPr marL="1554470" lvl="3" indent="-388618" algn="just">
              <a:lnSpc>
                <a:spcPts val="3239"/>
              </a:lnSpc>
              <a:buFont typeface="Arial"/>
              <a:buChar char="￭"/>
            </a:pPr>
            <a:r>
              <a:rPr lang="en-US" sz="2399" spc="143" dirty="0">
                <a:solidFill>
                  <a:srgbClr val="343434"/>
                </a:solidFill>
                <a:latin typeface="TT Hoves"/>
                <a:ea typeface="TT Hoves"/>
                <a:cs typeface="TT Hoves"/>
                <a:sym typeface="TT Hoves"/>
              </a:rPr>
              <a:t>User Registration and Authentication</a:t>
            </a:r>
          </a:p>
          <a:p>
            <a:pPr marL="1554470" lvl="3" indent="-388618" algn="just">
              <a:lnSpc>
                <a:spcPts val="3239"/>
              </a:lnSpc>
              <a:buFont typeface="Arial"/>
              <a:buChar char="￭"/>
            </a:pPr>
            <a:r>
              <a:rPr lang="en-US" sz="2399" spc="143" dirty="0">
                <a:solidFill>
                  <a:srgbClr val="343434"/>
                </a:solidFill>
                <a:latin typeface="TT Hoves"/>
                <a:ea typeface="TT Hoves"/>
                <a:cs typeface="TT Hoves"/>
                <a:sym typeface="TT Hoves"/>
              </a:rPr>
              <a:t>Vehicle Browsing and Details</a:t>
            </a:r>
          </a:p>
          <a:p>
            <a:pPr marL="1554470" lvl="3" indent="-388618" algn="just">
              <a:lnSpc>
                <a:spcPts val="3239"/>
              </a:lnSpc>
              <a:buFont typeface="Arial"/>
              <a:buChar char="￭"/>
            </a:pPr>
            <a:r>
              <a:rPr lang="en-US" sz="2399" spc="143" dirty="0">
                <a:solidFill>
                  <a:srgbClr val="343434"/>
                </a:solidFill>
                <a:latin typeface="TT Hoves"/>
                <a:ea typeface="TT Hoves"/>
                <a:cs typeface="TT Hoves"/>
                <a:sym typeface="TT Hoves"/>
              </a:rPr>
              <a:t>Renting Vehicle</a:t>
            </a:r>
          </a:p>
          <a:p>
            <a:pPr marL="1554470" lvl="3" indent="-388618" algn="just">
              <a:lnSpc>
                <a:spcPts val="3239"/>
              </a:lnSpc>
              <a:buFont typeface="Arial"/>
              <a:buChar char="￭"/>
            </a:pPr>
            <a:r>
              <a:rPr lang="en-US" sz="2399" spc="143" dirty="0">
                <a:solidFill>
                  <a:srgbClr val="343434"/>
                </a:solidFill>
                <a:latin typeface="TT Hoves"/>
                <a:ea typeface="TT Hoves"/>
                <a:cs typeface="TT Hoves"/>
                <a:sym typeface="TT Hoves"/>
              </a:rPr>
              <a:t>Returning Vehicle</a:t>
            </a:r>
          </a:p>
          <a:p>
            <a:pPr marL="0" lvl="0" indent="0" algn="just">
              <a:lnSpc>
                <a:spcPts val="3239"/>
              </a:lnSpc>
              <a:spcBef>
                <a:spcPct val="0"/>
              </a:spcBef>
            </a:pPr>
            <a:endParaRPr lang="en-US" sz="2399" spc="143" dirty="0">
              <a:solidFill>
                <a:srgbClr val="343434"/>
              </a:solidFill>
              <a:latin typeface="TT Hoves"/>
              <a:ea typeface="TT Hoves"/>
              <a:cs typeface="TT Hoves"/>
              <a:sym typeface="TT Hoves"/>
            </a:endParaRPr>
          </a:p>
        </p:txBody>
      </p:sp>
      <p:grpSp>
        <p:nvGrpSpPr>
          <p:cNvPr id="3" name="Group 3"/>
          <p:cNvGrpSpPr/>
          <p:nvPr/>
        </p:nvGrpSpPr>
        <p:grpSpPr>
          <a:xfrm>
            <a:off x="-696258" y="-976142"/>
            <a:ext cx="7178388" cy="11878896"/>
            <a:chOff x="0" y="0"/>
            <a:chExt cx="1890604" cy="3128598"/>
          </a:xfrm>
        </p:grpSpPr>
        <p:sp>
          <p:nvSpPr>
            <p:cNvPr id="4" name="Freeform 4"/>
            <p:cNvSpPr/>
            <p:nvPr/>
          </p:nvSpPr>
          <p:spPr>
            <a:xfrm>
              <a:off x="0" y="0"/>
              <a:ext cx="1890604" cy="3128598"/>
            </a:xfrm>
            <a:custGeom>
              <a:avLst/>
              <a:gdLst/>
              <a:ahLst/>
              <a:cxnLst/>
              <a:rect l="l" t="t" r="r" b="b"/>
              <a:pathLst>
                <a:path w="1890604" h="3128598">
                  <a:moveTo>
                    <a:pt x="0" y="0"/>
                  </a:moveTo>
                  <a:lnTo>
                    <a:pt x="1890604" y="0"/>
                  </a:lnTo>
                  <a:lnTo>
                    <a:pt x="1890604" y="3128598"/>
                  </a:lnTo>
                  <a:lnTo>
                    <a:pt x="0" y="3128598"/>
                  </a:lnTo>
                  <a:close/>
                </a:path>
              </a:pathLst>
            </a:custGeom>
            <a:solidFill>
              <a:srgbClr val="0003FF"/>
            </a:solidFill>
          </p:spPr>
        </p:sp>
        <p:sp>
          <p:nvSpPr>
            <p:cNvPr id="5" name="TextBox 5"/>
            <p:cNvSpPr txBox="1"/>
            <p:nvPr/>
          </p:nvSpPr>
          <p:spPr>
            <a:xfrm>
              <a:off x="0" y="-57150"/>
              <a:ext cx="1890604" cy="3185748"/>
            </a:xfrm>
            <a:prstGeom prst="rect">
              <a:avLst/>
            </a:prstGeom>
          </p:spPr>
          <p:txBody>
            <a:bodyPr lIns="50800" tIns="50800" rIns="50800" bIns="50800" rtlCol="0" anchor="ctr"/>
            <a:lstStyle/>
            <a:p>
              <a:pPr algn="ctr">
                <a:lnSpc>
                  <a:spcPts val="3639"/>
                </a:lnSpc>
              </a:pPr>
              <a:endParaRPr/>
            </a:p>
          </p:txBody>
        </p:sp>
      </p:grpSp>
      <p:sp>
        <p:nvSpPr>
          <p:cNvPr id="6" name="Freeform 6"/>
          <p:cNvSpPr/>
          <p:nvPr/>
        </p:nvSpPr>
        <p:spPr>
          <a:xfrm>
            <a:off x="13263798" y="-4131629"/>
            <a:ext cx="7991003" cy="7991003"/>
          </a:xfrm>
          <a:custGeom>
            <a:avLst/>
            <a:gdLst/>
            <a:ahLst/>
            <a:cxnLst/>
            <a:rect l="l" t="t" r="r" b="b"/>
            <a:pathLst>
              <a:path w="7991003" h="7991003">
                <a:moveTo>
                  <a:pt x="0" y="0"/>
                </a:moveTo>
                <a:lnTo>
                  <a:pt x="7991004" y="0"/>
                </a:lnTo>
                <a:lnTo>
                  <a:pt x="7991004" y="7991003"/>
                </a:lnTo>
                <a:lnTo>
                  <a:pt x="0" y="7991003"/>
                </a:lnTo>
                <a:lnTo>
                  <a:pt x="0" y="0"/>
                </a:lnTo>
                <a:close/>
              </a:path>
            </a:pathLst>
          </a:custGeom>
          <a:blipFill>
            <a:blip r:embed="rId3">
              <a:alphaModFix amt="52000"/>
              <a:extLst>
                <a:ext uri="{96DAC541-7B7A-43D3-8B79-37D633B846F1}">
                  <asvg:svgBlip xmlns:asvg="http://schemas.microsoft.com/office/drawing/2016/SVG/main" r:embed="rId4"/>
                </a:ext>
              </a:extLst>
            </a:blip>
            <a:stretch>
              <a:fillRect/>
            </a:stretch>
          </a:blipFill>
        </p:spPr>
      </p:sp>
      <p:sp>
        <p:nvSpPr>
          <p:cNvPr id="7" name="TextBox 7"/>
          <p:cNvSpPr txBox="1"/>
          <p:nvPr/>
        </p:nvSpPr>
        <p:spPr>
          <a:xfrm>
            <a:off x="8126267" y="725754"/>
            <a:ext cx="9760574" cy="1574959"/>
          </a:xfrm>
          <a:prstGeom prst="rect">
            <a:avLst/>
          </a:prstGeom>
        </p:spPr>
        <p:txBody>
          <a:bodyPr lIns="0" tIns="0" rIns="0" bIns="0" rtlCol="0" anchor="t">
            <a:spAutoFit/>
          </a:bodyPr>
          <a:lstStyle/>
          <a:p>
            <a:pPr algn="l">
              <a:lnSpc>
                <a:spcPts val="11645"/>
              </a:lnSpc>
            </a:pPr>
            <a:r>
              <a:rPr lang="en-US" sz="12388" b="1" spc="-607">
                <a:solidFill>
                  <a:srgbClr val="343434"/>
                </a:solidFill>
                <a:latin typeface="TT Hoves Bold"/>
                <a:ea typeface="TT Hoves Bold"/>
                <a:cs typeface="TT Hoves Bold"/>
                <a:sym typeface="TT Hoves Bold"/>
              </a:rPr>
              <a:t>Introduction</a:t>
            </a:r>
          </a:p>
        </p:txBody>
      </p:sp>
      <p:sp>
        <p:nvSpPr>
          <p:cNvPr id="8" name="TextBox 8"/>
          <p:cNvSpPr txBox="1"/>
          <p:nvPr/>
        </p:nvSpPr>
        <p:spPr>
          <a:xfrm rot="-5400000">
            <a:off x="3293829" y="7337992"/>
            <a:ext cx="4837294" cy="448311"/>
          </a:xfrm>
          <a:prstGeom prst="rect">
            <a:avLst/>
          </a:prstGeom>
        </p:spPr>
        <p:txBody>
          <a:bodyPr lIns="0" tIns="0" rIns="0" bIns="0" rtlCol="0" anchor="t">
            <a:spAutoFit/>
          </a:bodyPr>
          <a:lstStyle/>
          <a:p>
            <a:pPr algn="just">
              <a:lnSpc>
                <a:spcPts val="3639"/>
              </a:lnSpc>
              <a:spcBef>
                <a:spcPct val="0"/>
              </a:spcBef>
            </a:pPr>
            <a:r>
              <a:rPr lang="en-US" sz="2599">
                <a:solidFill>
                  <a:srgbClr val="EFEFEF"/>
                </a:solidFill>
                <a:latin typeface="TT Hoves"/>
                <a:ea typeface="TT Hoves"/>
                <a:cs typeface="TT Hoves"/>
                <a:sym typeface="TT Hoves"/>
              </a:rPr>
              <a:t>Car Rental Management System</a:t>
            </a:r>
          </a:p>
        </p:txBody>
      </p:sp>
      <p:sp>
        <p:nvSpPr>
          <p:cNvPr id="9" name="TextBox 9"/>
          <p:cNvSpPr txBox="1"/>
          <p:nvPr/>
        </p:nvSpPr>
        <p:spPr>
          <a:xfrm rot="-5400000">
            <a:off x="4153815" y="2076558"/>
            <a:ext cx="3117321" cy="448311"/>
          </a:xfrm>
          <a:prstGeom prst="rect">
            <a:avLst/>
          </a:prstGeom>
        </p:spPr>
        <p:txBody>
          <a:bodyPr lIns="0" tIns="0" rIns="0" bIns="0" rtlCol="0" anchor="t">
            <a:spAutoFit/>
          </a:bodyPr>
          <a:lstStyle/>
          <a:p>
            <a:pPr algn="r">
              <a:lnSpc>
                <a:spcPts val="3639"/>
              </a:lnSpc>
              <a:spcBef>
                <a:spcPct val="0"/>
              </a:spcBef>
            </a:pPr>
            <a:r>
              <a:rPr lang="en-US" sz="2599">
                <a:solidFill>
                  <a:srgbClr val="EFEFEF"/>
                </a:solidFill>
                <a:latin typeface="TT Hoves"/>
                <a:ea typeface="TT Hoves"/>
                <a:cs typeface="TT Hoves"/>
                <a:sym typeface="TT Hoves"/>
              </a:rPr>
              <a:t>Final Project</a:t>
            </a:r>
          </a:p>
        </p:txBody>
      </p:sp>
      <p:sp>
        <p:nvSpPr>
          <p:cNvPr id="10" name="TextBox 10"/>
          <p:cNvSpPr txBox="1"/>
          <p:nvPr/>
        </p:nvSpPr>
        <p:spPr>
          <a:xfrm rot="-5400000">
            <a:off x="5009345" y="3751211"/>
            <a:ext cx="1406261" cy="448311"/>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TT Hoves"/>
                <a:ea typeface="TT Hoves"/>
                <a:cs typeface="TT Hoves"/>
                <a:sym typeface="TT Hoves"/>
              </a:rPr>
              <a:t>-</a:t>
            </a:r>
          </a:p>
        </p:txBody>
      </p:sp>
      <p:sp>
        <p:nvSpPr>
          <p:cNvPr id="11" name="TextBox 11"/>
          <p:cNvSpPr txBox="1"/>
          <p:nvPr/>
        </p:nvSpPr>
        <p:spPr>
          <a:xfrm>
            <a:off x="-1725735" y="6821207"/>
            <a:ext cx="5508869" cy="4832876"/>
          </a:xfrm>
          <a:prstGeom prst="rect">
            <a:avLst/>
          </a:prstGeom>
        </p:spPr>
        <p:txBody>
          <a:bodyPr lIns="0" tIns="0" rIns="0" bIns="0" rtlCol="0" anchor="t">
            <a:spAutoFit/>
          </a:bodyPr>
          <a:lstStyle/>
          <a:p>
            <a:pPr algn="ctr">
              <a:lnSpc>
                <a:spcPts val="35614"/>
              </a:lnSpc>
            </a:pPr>
            <a:r>
              <a:rPr lang="en-US" sz="37888" b="1" spc="-1856">
                <a:solidFill>
                  <a:srgbClr val="EFEFEF"/>
                </a:solidFill>
                <a:latin typeface="TT Hoves Bold"/>
                <a:ea typeface="TT Hoves Bold"/>
                <a:cs typeface="TT Hoves Bold"/>
                <a:sym typeface="TT Hoves Bold"/>
              </a:rPr>
              <a:t>01</a:t>
            </a:r>
          </a:p>
        </p:txBody>
      </p:sp>
      <p:sp>
        <p:nvSpPr>
          <p:cNvPr id="13" name="文本框 12">
            <a:extLst>
              <a:ext uri="{FF2B5EF4-FFF2-40B4-BE49-F238E27FC236}">
                <a16:creationId xmlns:a16="http://schemas.microsoft.com/office/drawing/2014/main" id="{A176433F-C899-5D58-17D3-8AFB850B9837}"/>
              </a:ext>
            </a:extLst>
          </p:cNvPr>
          <p:cNvSpPr txBox="1"/>
          <p:nvPr/>
        </p:nvSpPr>
        <p:spPr>
          <a:xfrm>
            <a:off x="8126267" y="2307390"/>
            <a:ext cx="5413158" cy="584775"/>
          </a:xfrm>
          <a:prstGeom prst="rect">
            <a:avLst/>
          </a:prstGeom>
          <a:noFill/>
        </p:spPr>
        <p:txBody>
          <a:bodyPr wrap="square">
            <a:spAutoFit/>
          </a:bodyPr>
          <a:lstStyle/>
          <a:p>
            <a:r>
              <a:rPr lang="en-US" altLang="zh-CN" sz="3200" spc="51" dirty="0" err="1">
                <a:solidFill>
                  <a:srgbClr val="000000"/>
                </a:solidFill>
                <a:latin typeface="TT Hoves"/>
                <a:sym typeface="TT Hoves"/>
              </a:rPr>
              <a:t>Qiyang</a:t>
            </a:r>
            <a:r>
              <a:rPr lang="en-US" altLang="zh-CN" sz="3200" spc="51" dirty="0">
                <a:solidFill>
                  <a:srgbClr val="000000"/>
                </a:solidFill>
                <a:latin typeface="TT Hoves"/>
                <a:sym typeface="TT Hoves"/>
              </a:rPr>
              <a:t> Yu - Steve</a:t>
            </a:r>
            <a:endParaRPr lang="zh-CN" altLang="en-US" sz="3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Freeform 2"/>
          <p:cNvSpPr/>
          <p:nvPr/>
        </p:nvSpPr>
        <p:spPr>
          <a:xfrm>
            <a:off x="-236032" y="-118016"/>
            <a:ext cx="11444290" cy="8562729"/>
          </a:xfrm>
          <a:custGeom>
            <a:avLst/>
            <a:gdLst/>
            <a:ahLst/>
            <a:cxnLst/>
            <a:rect l="l" t="t" r="r" b="b"/>
            <a:pathLst>
              <a:path w="11444290" h="8562729">
                <a:moveTo>
                  <a:pt x="0" y="0"/>
                </a:moveTo>
                <a:lnTo>
                  <a:pt x="11444290" y="0"/>
                </a:lnTo>
                <a:lnTo>
                  <a:pt x="11444290" y="8562729"/>
                </a:lnTo>
                <a:lnTo>
                  <a:pt x="0" y="8562729"/>
                </a:lnTo>
                <a:lnTo>
                  <a:pt x="0" y="0"/>
                </a:lnTo>
                <a:close/>
              </a:path>
            </a:pathLst>
          </a:custGeom>
          <a:blipFill>
            <a:blip r:embed="rId2"/>
            <a:stretch>
              <a:fillRect r="-610" b="-53678"/>
            </a:stretch>
          </a:blipFill>
        </p:spPr>
      </p:sp>
      <p:sp>
        <p:nvSpPr>
          <p:cNvPr id="3" name="Freeform 3"/>
          <p:cNvSpPr/>
          <p:nvPr/>
        </p:nvSpPr>
        <p:spPr>
          <a:xfrm>
            <a:off x="9012972" y="5898889"/>
            <a:ext cx="9748321" cy="4388111"/>
          </a:xfrm>
          <a:custGeom>
            <a:avLst/>
            <a:gdLst/>
            <a:ahLst/>
            <a:cxnLst/>
            <a:rect l="l" t="t" r="r" b="b"/>
            <a:pathLst>
              <a:path w="9748321" h="4388111">
                <a:moveTo>
                  <a:pt x="0" y="0"/>
                </a:moveTo>
                <a:lnTo>
                  <a:pt x="9748321" y="0"/>
                </a:lnTo>
                <a:lnTo>
                  <a:pt x="9748321" y="4388111"/>
                </a:lnTo>
                <a:lnTo>
                  <a:pt x="0" y="4388111"/>
                </a:lnTo>
                <a:lnTo>
                  <a:pt x="0" y="0"/>
                </a:lnTo>
                <a:close/>
              </a:path>
            </a:pathLst>
          </a:custGeom>
          <a:blipFill>
            <a:blip r:embed="rId2"/>
            <a:stretch>
              <a:fillRect l="-9140" t="-205389" r="-11144"/>
            </a:stretch>
          </a:blipFill>
        </p:spPr>
      </p:sp>
      <p:grpSp>
        <p:nvGrpSpPr>
          <p:cNvPr id="4" name="Group 4"/>
          <p:cNvGrpSpPr/>
          <p:nvPr/>
        </p:nvGrpSpPr>
        <p:grpSpPr>
          <a:xfrm>
            <a:off x="11208258" y="-5980006"/>
            <a:ext cx="7178388" cy="11878896"/>
            <a:chOff x="0" y="0"/>
            <a:chExt cx="1890604" cy="3128598"/>
          </a:xfrm>
        </p:grpSpPr>
        <p:sp>
          <p:nvSpPr>
            <p:cNvPr id="5" name="Freeform 5"/>
            <p:cNvSpPr/>
            <p:nvPr/>
          </p:nvSpPr>
          <p:spPr>
            <a:xfrm>
              <a:off x="0" y="0"/>
              <a:ext cx="1890604" cy="3128598"/>
            </a:xfrm>
            <a:custGeom>
              <a:avLst/>
              <a:gdLst/>
              <a:ahLst/>
              <a:cxnLst/>
              <a:rect l="l" t="t" r="r" b="b"/>
              <a:pathLst>
                <a:path w="1890604" h="3128598">
                  <a:moveTo>
                    <a:pt x="0" y="0"/>
                  </a:moveTo>
                  <a:lnTo>
                    <a:pt x="1890604" y="0"/>
                  </a:lnTo>
                  <a:lnTo>
                    <a:pt x="1890604" y="3128598"/>
                  </a:lnTo>
                  <a:lnTo>
                    <a:pt x="0" y="3128598"/>
                  </a:lnTo>
                  <a:close/>
                </a:path>
              </a:pathLst>
            </a:custGeom>
            <a:solidFill>
              <a:srgbClr val="0003FF"/>
            </a:solidFill>
          </p:spPr>
        </p:sp>
        <p:sp>
          <p:nvSpPr>
            <p:cNvPr id="6" name="TextBox 6"/>
            <p:cNvSpPr txBox="1"/>
            <p:nvPr/>
          </p:nvSpPr>
          <p:spPr>
            <a:xfrm>
              <a:off x="0" y="-57150"/>
              <a:ext cx="1890604" cy="3185748"/>
            </a:xfrm>
            <a:prstGeom prst="rect">
              <a:avLst/>
            </a:prstGeom>
          </p:spPr>
          <p:txBody>
            <a:bodyPr lIns="50800" tIns="50800" rIns="50800" bIns="50800" rtlCol="0" anchor="ctr"/>
            <a:lstStyle/>
            <a:p>
              <a:pPr algn="ctr">
                <a:lnSpc>
                  <a:spcPts val="3639"/>
                </a:lnSpc>
              </a:pPr>
              <a:endParaRPr/>
            </a:p>
          </p:txBody>
        </p:sp>
      </p:grpSp>
      <p:sp>
        <p:nvSpPr>
          <p:cNvPr id="7" name="TextBox 7"/>
          <p:cNvSpPr txBox="1"/>
          <p:nvPr/>
        </p:nvSpPr>
        <p:spPr>
          <a:xfrm>
            <a:off x="11962778" y="1112014"/>
            <a:ext cx="5669347" cy="3057018"/>
          </a:xfrm>
          <a:prstGeom prst="rect">
            <a:avLst/>
          </a:prstGeom>
        </p:spPr>
        <p:txBody>
          <a:bodyPr lIns="0" tIns="0" rIns="0" bIns="0" rtlCol="0" anchor="t">
            <a:spAutoFit/>
          </a:bodyPr>
          <a:lstStyle/>
          <a:p>
            <a:pPr algn="l">
              <a:lnSpc>
                <a:spcPts val="11645"/>
              </a:lnSpc>
            </a:pPr>
            <a:r>
              <a:rPr lang="en-US" sz="12388" b="1" spc="-607">
                <a:solidFill>
                  <a:srgbClr val="FEFEFE"/>
                </a:solidFill>
                <a:latin typeface="TT Hoves Bold"/>
                <a:ea typeface="TT Hoves Bold"/>
                <a:cs typeface="TT Hoves Bold"/>
                <a:sym typeface="TT Hoves Bold"/>
              </a:rPr>
              <a:t>UML diagram</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Freeform 2"/>
          <p:cNvSpPr/>
          <p:nvPr/>
        </p:nvSpPr>
        <p:spPr>
          <a:xfrm>
            <a:off x="-3805628" y="-3991568"/>
            <a:ext cx="9598990" cy="9598990"/>
          </a:xfrm>
          <a:custGeom>
            <a:avLst/>
            <a:gdLst/>
            <a:ahLst/>
            <a:cxnLst/>
            <a:rect l="l" t="t" r="r" b="b"/>
            <a:pathLst>
              <a:path w="9598990" h="9598990">
                <a:moveTo>
                  <a:pt x="0" y="0"/>
                </a:moveTo>
                <a:lnTo>
                  <a:pt x="9598990" y="0"/>
                </a:lnTo>
                <a:lnTo>
                  <a:pt x="9598990" y="9598990"/>
                </a:lnTo>
                <a:lnTo>
                  <a:pt x="0" y="9598990"/>
                </a:lnTo>
                <a:lnTo>
                  <a:pt x="0" y="0"/>
                </a:lnTo>
                <a:close/>
              </a:path>
            </a:pathLst>
          </a:custGeom>
          <a:blipFill>
            <a:blip r:embed="rId3">
              <a:alphaModFix amt="52000"/>
              <a:extLst>
                <a:ext uri="{96DAC541-7B7A-43D3-8B79-37D633B846F1}">
                  <asvg:svgBlip xmlns:asvg="http://schemas.microsoft.com/office/drawing/2016/SVG/main" r:embed="rId4"/>
                </a:ext>
              </a:extLst>
            </a:blip>
            <a:stretch>
              <a:fillRect/>
            </a:stretch>
          </a:blipFill>
        </p:spPr>
      </p:sp>
      <p:grpSp>
        <p:nvGrpSpPr>
          <p:cNvPr id="3" name="Group 3"/>
          <p:cNvGrpSpPr/>
          <p:nvPr/>
        </p:nvGrpSpPr>
        <p:grpSpPr>
          <a:xfrm>
            <a:off x="9975489" y="1170261"/>
            <a:ext cx="6998061" cy="2561528"/>
            <a:chOff x="0" y="0"/>
            <a:chExt cx="2342659" cy="857492"/>
          </a:xfrm>
        </p:grpSpPr>
        <p:sp>
          <p:nvSpPr>
            <p:cNvPr id="4" name="Freeform 4"/>
            <p:cNvSpPr/>
            <p:nvPr/>
          </p:nvSpPr>
          <p:spPr>
            <a:xfrm>
              <a:off x="0" y="0"/>
              <a:ext cx="2342659" cy="857492"/>
            </a:xfrm>
            <a:custGeom>
              <a:avLst/>
              <a:gdLst/>
              <a:ahLst/>
              <a:cxnLst/>
              <a:rect l="l" t="t" r="r" b="b"/>
              <a:pathLst>
                <a:path w="2342659" h="857492">
                  <a:moveTo>
                    <a:pt x="0" y="0"/>
                  </a:moveTo>
                  <a:lnTo>
                    <a:pt x="2342659" y="0"/>
                  </a:lnTo>
                  <a:lnTo>
                    <a:pt x="2342659" y="857492"/>
                  </a:lnTo>
                  <a:lnTo>
                    <a:pt x="0" y="857492"/>
                  </a:lnTo>
                  <a:close/>
                </a:path>
              </a:pathLst>
            </a:custGeom>
            <a:solidFill>
              <a:srgbClr val="0003FF"/>
            </a:solidFill>
          </p:spPr>
        </p:sp>
        <p:sp>
          <p:nvSpPr>
            <p:cNvPr id="5" name="TextBox 5"/>
            <p:cNvSpPr txBox="1"/>
            <p:nvPr/>
          </p:nvSpPr>
          <p:spPr>
            <a:xfrm>
              <a:off x="0" y="104775"/>
              <a:ext cx="2342659" cy="752717"/>
            </a:xfrm>
            <a:prstGeom prst="rect">
              <a:avLst/>
            </a:prstGeom>
          </p:spPr>
          <p:txBody>
            <a:bodyPr lIns="50800" tIns="50800" rIns="50800" bIns="50800" rtlCol="0" anchor="ctr"/>
            <a:lstStyle/>
            <a:p>
              <a:pPr algn="ctr">
                <a:lnSpc>
                  <a:spcPts val="1925"/>
                </a:lnSpc>
              </a:pPr>
              <a:endParaRPr/>
            </a:p>
          </p:txBody>
        </p:sp>
      </p:grpSp>
      <p:sp>
        <p:nvSpPr>
          <p:cNvPr id="6" name="TextBox 6"/>
          <p:cNvSpPr txBox="1"/>
          <p:nvPr/>
        </p:nvSpPr>
        <p:spPr>
          <a:xfrm>
            <a:off x="10491672" y="2024301"/>
            <a:ext cx="1578952" cy="1034423"/>
          </a:xfrm>
          <a:prstGeom prst="rect">
            <a:avLst/>
          </a:prstGeom>
        </p:spPr>
        <p:txBody>
          <a:bodyPr lIns="0" tIns="0" rIns="0" bIns="0" rtlCol="0" anchor="t">
            <a:spAutoFit/>
          </a:bodyPr>
          <a:lstStyle/>
          <a:p>
            <a:pPr algn="l">
              <a:lnSpc>
                <a:spcPts val="7680"/>
              </a:lnSpc>
            </a:pPr>
            <a:r>
              <a:rPr lang="en-US" sz="8000" spc="-656">
                <a:solidFill>
                  <a:srgbClr val="EFEFEF"/>
                </a:solidFill>
                <a:latin typeface="TT Hoves"/>
                <a:ea typeface="TT Hoves"/>
                <a:cs typeface="TT Hoves"/>
                <a:sym typeface="TT Hoves"/>
              </a:rPr>
              <a:t>01.</a:t>
            </a:r>
          </a:p>
        </p:txBody>
      </p:sp>
      <p:sp>
        <p:nvSpPr>
          <p:cNvPr id="7" name="TextBox 7"/>
          <p:cNvSpPr txBox="1"/>
          <p:nvPr/>
        </p:nvSpPr>
        <p:spPr>
          <a:xfrm>
            <a:off x="12601687" y="6540872"/>
            <a:ext cx="7498697" cy="4832876"/>
          </a:xfrm>
          <a:prstGeom prst="rect">
            <a:avLst/>
          </a:prstGeom>
        </p:spPr>
        <p:txBody>
          <a:bodyPr lIns="0" tIns="0" rIns="0" bIns="0" rtlCol="0" anchor="t">
            <a:spAutoFit/>
          </a:bodyPr>
          <a:lstStyle/>
          <a:p>
            <a:pPr algn="ctr">
              <a:lnSpc>
                <a:spcPts val="35614"/>
              </a:lnSpc>
            </a:pPr>
            <a:r>
              <a:rPr lang="en-US" sz="37888" b="1" spc="-1856">
                <a:solidFill>
                  <a:srgbClr val="343434"/>
                </a:solidFill>
                <a:latin typeface="TT Hoves Bold"/>
                <a:ea typeface="TT Hoves Bold"/>
                <a:cs typeface="TT Hoves Bold"/>
                <a:sym typeface="TT Hoves Bold"/>
              </a:rPr>
              <a:t>02</a:t>
            </a:r>
          </a:p>
        </p:txBody>
      </p:sp>
      <p:grpSp>
        <p:nvGrpSpPr>
          <p:cNvPr id="8" name="Group 8"/>
          <p:cNvGrpSpPr/>
          <p:nvPr/>
        </p:nvGrpSpPr>
        <p:grpSpPr>
          <a:xfrm>
            <a:off x="9975489" y="3862348"/>
            <a:ext cx="6998061" cy="2561528"/>
            <a:chOff x="0" y="0"/>
            <a:chExt cx="2342659" cy="857492"/>
          </a:xfrm>
        </p:grpSpPr>
        <p:sp>
          <p:nvSpPr>
            <p:cNvPr id="9" name="Freeform 9"/>
            <p:cNvSpPr/>
            <p:nvPr/>
          </p:nvSpPr>
          <p:spPr>
            <a:xfrm>
              <a:off x="0" y="0"/>
              <a:ext cx="2342659" cy="857492"/>
            </a:xfrm>
            <a:custGeom>
              <a:avLst/>
              <a:gdLst/>
              <a:ahLst/>
              <a:cxnLst/>
              <a:rect l="l" t="t" r="r" b="b"/>
              <a:pathLst>
                <a:path w="2342659" h="857492">
                  <a:moveTo>
                    <a:pt x="0" y="0"/>
                  </a:moveTo>
                  <a:lnTo>
                    <a:pt x="2342659" y="0"/>
                  </a:lnTo>
                  <a:lnTo>
                    <a:pt x="2342659" y="857492"/>
                  </a:lnTo>
                  <a:lnTo>
                    <a:pt x="0" y="857492"/>
                  </a:lnTo>
                  <a:close/>
                </a:path>
              </a:pathLst>
            </a:custGeom>
            <a:solidFill>
              <a:srgbClr val="0003FF"/>
            </a:solidFill>
          </p:spPr>
        </p:sp>
        <p:sp>
          <p:nvSpPr>
            <p:cNvPr id="10" name="TextBox 10"/>
            <p:cNvSpPr txBox="1"/>
            <p:nvPr/>
          </p:nvSpPr>
          <p:spPr>
            <a:xfrm>
              <a:off x="0" y="104775"/>
              <a:ext cx="2342659" cy="752717"/>
            </a:xfrm>
            <a:prstGeom prst="rect">
              <a:avLst/>
            </a:prstGeom>
          </p:spPr>
          <p:txBody>
            <a:bodyPr lIns="50800" tIns="50800" rIns="50800" bIns="50800" rtlCol="0" anchor="ctr"/>
            <a:lstStyle/>
            <a:p>
              <a:pPr algn="ctr">
                <a:lnSpc>
                  <a:spcPts val="1925"/>
                </a:lnSpc>
              </a:pPr>
              <a:endParaRPr/>
            </a:p>
          </p:txBody>
        </p:sp>
      </p:grpSp>
      <p:grpSp>
        <p:nvGrpSpPr>
          <p:cNvPr id="11" name="Group 11"/>
          <p:cNvGrpSpPr/>
          <p:nvPr/>
        </p:nvGrpSpPr>
        <p:grpSpPr>
          <a:xfrm>
            <a:off x="9975489" y="6557226"/>
            <a:ext cx="6998061" cy="2561528"/>
            <a:chOff x="0" y="0"/>
            <a:chExt cx="2342659" cy="857492"/>
          </a:xfrm>
        </p:grpSpPr>
        <p:sp>
          <p:nvSpPr>
            <p:cNvPr id="12" name="Freeform 12"/>
            <p:cNvSpPr/>
            <p:nvPr/>
          </p:nvSpPr>
          <p:spPr>
            <a:xfrm>
              <a:off x="0" y="0"/>
              <a:ext cx="2342659" cy="857492"/>
            </a:xfrm>
            <a:custGeom>
              <a:avLst/>
              <a:gdLst/>
              <a:ahLst/>
              <a:cxnLst/>
              <a:rect l="l" t="t" r="r" b="b"/>
              <a:pathLst>
                <a:path w="2342659" h="857492">
                  <a:moveTo>
                    <a:pt x="0" y="0"/>
                  </a:moveTo>
                  <a:lnTo>
                    <a:pt x="2342659" y="0"/>
                  </a:lnTo>
                  <a:lnTo>
                    <a:pt x="2342659" y="857492"/>
                  </a:lnTo>
                  <a:lnTo>
                    <a:pt x="0" y="857492"/>
                  </a:lnTo>
                  <a:close/>
                </a:path>
              </a:pathLst>
            </a:custGeom>
            <a:solidFill>
              <a:srgbClr val="0003FF"/>
            </a:solidFill>
          </p:spPr>
        </p:sp>
        <p:sp>
          <p:nvSpPr>
            <p:cNvPr id="13" name="TextBox 13"/>
            <p:cNvSpPr txBox="1"/>
            <p:nvPr/>
          </p:nvSpPr>
          <p:spPr>
            <a:xfrm>
              <a:off x="0" y="104775"/>
              <a:ext cx="2342659" cy="752717"/>
            </a:xfrm>
            <a:prstGeom prst="rect">
              <a:avLst/>
            </a:prstGeom>
          </p:spPr>
          <p:txBody>
            <a:bodyPr lIns="50800" tIns="50800" rIns="50800" bIns="50800" rtlCol="0" anchor="ctr"/>
            <a:lstStyle/>
            <a:p>
              <a:pPr algn="ctr">
                <a:lnSpc>
                  <a:spcPts val="1925"/>
                </a:lnSpc>
              </a:pPr>
              <a:endParaRPr/>
            </a:p>
          </p:txBody>
        </p:sp>
      </p:grpSp>
      <p:sp>
        <p:nvSpPr>
          <p:cNvPr id="14" name="TextBox 14"/>
          <p:cNvSpPr txBox="1"/>
          <p:nvPr/>
        </p:nvSpPr>
        <p:spPr>
          <a:xfrm>
            <a:off x="10491672" y="4717783"/>
            <a:ext cx="1578952" cy="1034423"/>
          </a:xfrm>
          <a:prstGeom prst="rect">
            <a:avLst/>
          </a:prstGeom>
        </p:spPr>
        <p:txBody>
          <a:bodyPr lIns="0" tIns="0" rIns="0" bIns="0" rtlCol="0" anchor="t">
            <a:spAutoFit/>
          </a:bodyPr>
          <a:lstStyle/>
          <a:p>
            <a:pPr algn="l">
              <a:lnSpc>
                <a:spcPts val="7680"/>
              </a:lnSpc>
            </a:pPr>
            <a:r>
              <a:rPr lang="en-US" sz="8000" spc="-656">
                <a:solidFill>
                  <a:srgbClr val="EFEFEF"/>
                </a:solidFill>
                <a:latin typeface="TT Hoves"/>
                <a:ea typeface="TT Hoves"/>
                <a:cs typeface="TT Hoves"/>
                <a:sym typeface="TT Hoves"/>
              </a:rPr>
              <a:t>02.</a:t>
            </a:r>
          </a:p>
        </p:txBody>
      </p:sp>
      <p:sp>
        <p:nvSpPr>
          <p:cNvPr id="15" name="TextBox 15"/>
          <p:cNvSpPr txBox="1"/>
          <p:nvPr/>
        </p:nvSpPr>
        <p:spPr>
          <a:xfrm>
            <a:off x="10491672" y="7411266"/>
            <a:ext cx="1578952" cy="1034423"/>
          </a:xfrm>
          <a:prstGeom prst="rect">
            <a:avLst/>
          </a:prstGeom>
        </p:spPr>
        <p:txBody>
          <a:bodyPr lIns="0" tIns="0" rIns="0" bIns="0" rtlCol="0" anchor="t">
            <a:spAutoFit/>
          </a:bodyPr>
          <a:lstStyle/>
          <a:p>
            <a:pPr algn="l">
              <a:lnSpc>
                <a:spcPts val="7680"/>
              </a:lnSpc>
            </a:pPr>
            <a:r>
              <a:rPr lang="en-US" sz="8000" spc="-656">
                <a:solidFill>
                  <a:srgbClr val="EFEFEF"/>
                </a:solidFill>
                <a:latin typeface="TT Hoves"/>
                <a:ea typeface="TT Hoves"/>
                <a:cs typeface="TT Hoves"/>
                <a:sym typeface="TT Hoves"/>
              </a:rPr>
              <a:t>03.</a:t>
            </a:r>
          </a:p>
        </p:txBody>
      </p:sp>
      <p:sp>
        <p:nvSpPr>
          <p:cNvPr id="16" name="TextBox 16"/>
          <p:cNvSpPr txBox="1"/>
          <p:nvPr/>
        </p:nvSpPr>
        <p:spPr>
          <a:xfrm>
            <a:off x="12218908" y="1487095"/>
            <a:ext cx="4132127" cy="1889760"/>
          </a:xfrm>
          <a:prstGeom prst="rect">
            <a:avLst/>
          </a:prstGeom>
        </p:spPr>
        <p:txBody>
          <a:bodyPr lIns="0" tIns="0" rIns="0" bIns="0" rtlCol="0" anchor="t">
            <a:spAutoFit/>
          </a:bodyPr>
          <a:lstStyle/>
          <a:p>
            <a:pPr marL="0" lvl="0" indent="0" algn="just">
              <a:lnSpc>
                <a:spcPts val="3779"/>
              </a:lnSpc>
              <a:spcBef>
                <a:spcPct val="0"/>
              </a:spcBef>
            </a:pPr>
            <a:r>
              <a:rPr lang="en-US" sz="2799" b="1" spc="44">
                <a:solidFill>
                  <a:srgbClr val="EFEFEF"/>
                </a:solidFill>
                <a:latin typeface="TT Hoves Bold"/>
                <a:ea typeface="TT Hoves Bold"/>
                <a:cs typeface="TT Hoves Bold"/>
                <a:sym typeface="TT Hoves Bold"/>
              </a:rPr>
              <a:t>DistinStart the system</a:t>
            </a:r>
            <a:r>
              <a:rPr lang="en-US" sz="2799" spc="44">
                <a:solidFill>
                  <a:srgbClr val="EFEFEF"/>
                </a:solidFill>
                <a:latin typeface="TT Hoves"/>
                <a:ea typeface="TT Hoves"/>
                <a:cs typeface="TT Hoves"/>
                <a:sym typeface="TT Hoves"/>
              </a:rPr>
              <a:t>: initializes the manager and takes care of user login and registration</a:t>
            </a:r>
          </a:p>
        </p:txBody>
      </p:sp>
      <p:sp>
        <p:nvSpPr>
          <p:cNvPr id="17" name="TextBox 17"/>
          <p:cNvSpPr txBox="1"/>
          <p:nvPr/>
        </p:nvSpPr>
        <p:spPr>
          <a:xfrm>
            <a:off x="12218908" y="4201988"/>
            <a:ext cx="4559909" cy="1973581"/>
          </a:xfrm>
          <a:prstGeom prst="rect">
            <a:avLst/>
          </a:prstGeom>
        </p:spPr>
        <p:txBody>
          <a:bodyPr lIns="0" tIns="0" rIns="0" bIns="0" rtlCol="0" anchor="t">
            <a:spAutoFit/>
          </a:bodyPr>
          <a:lstStyle/>
          <a:p>
            <a:pPr marL="0" lvl="0" indent="0" algn="l">
              <a:lnSpc>
                <a:spcPts val="3914"/>
              </a:lnSpc>
              <a:spcBef>
                <a:spcPct val="0"/>
              </a:spcBef>
            </a:pPr>
            <a:r>
              <a:rPr lang="en-US" sz="2899" b="1" spc="46">
                <a:solidFill>
                  <a:srgbClr val="EFEFEF"/>
                </a:solidFill>
                <a:latin typeface="TT Hoves Bold"/>
                <a:ea typeface="TT Hoves Bold"/>
                <a:cs typeface="TT Hoves Bold"/>
                <a:sym typeface="TT Hoves Bold"/>
              </a:rPr>
              <a:t>Role management</a:t>
            </a:r>
            <a:r>
              <a:rPr lang="en-US" sz="2899" spc="46">
                <a:solidFill>
                  <a:srgbClr val="EFEFEF"/>
                </a:solidFill>
                <a:latin typeface="TT Hoves"/>
                <a:ea typeface="TT Hoves"/>
                <a:cs typeface="TT Hoves"/>
                <a:sym typeface="TT Hoves"/>
              </a:rPr>
              <a:t>: Function menus are differentiated according to user identity</a:t>
            </a:r>
          </a:p>
        </p:txBody>
      </p:sp>
      <p:sp>
        <p:nvSpPr>
          <p:cNvPr id="18" name="TextBox 18"/>
          <p:cNvSpPr txBox="1"/>
          <p:nvPr/>
        </p:nvSpPr>
        <p:spPr>
          <a:xfrm>
            <a:off x="12218908" y="6809289"/>
            <a:ext cx="4559909" cy="2009776"/>
          </a:xfrm>
          <a:prstGeom prst="rect">
            <a:avLst/>
          </a:prstGeom>
        </p:spPr>
        <p:txBody>
          <a:bodyPr lIns="0" tIns="0" rIns="0" bIns="0" rtlCol="0" anchor="t">
            <a:spAutoFit/>
          </a:bodyPr>
          <a:lstStyle/>
          <a:p>
            <a:pPr marL="0" lvl="0" indent="0" algn="l">
              <a:lnSpc>
                <a:spcPts val="4049"/>
              </a:lnSpc>
              <a:spcBef>
                <a:spcPct val="0"/>
              </a:spcBef>
            </a:pPr>
            <a:r>
              <a:rPr lang="en-US" sz="2999" b="1" spc="47">
                <a:solidFill>
                  <a:srgbClr val="EFEFEF"/>
                </a:solidFill>
                <a:latin typeface="TT Hoves Bold"/>
                <a:ea typeface="TT Hoves Bold"/>
                <a:cs typeface="TT Hoves Bold"/>
                <a:sym typeface="TT Hoves Bold"/>
              </a:rPr>
              <a:t>Function scheduling</a:t>
            </a:r>
            <a:r>
              <a:rPr lang="en-US" sz="2999" spc="47">
                <a:solidFill>
                  <a:srgbClr val="EFEFEF"/>
                </a:solidFill>
                <a:latin typeface="TT Hoves"/>
                <a:ea typeface="TT Hoves"/>
                <a:cs typeface="TT Hoves"/>
                <a:sym typeface="TT Hoves"/>
              </a:rPr>
              <a:t>: invokes functional modules related to administrators or users</a:t>
            </a:r>
          </a:p>
        </p:txBody>
      </p:sp>
      <p:sp>
        <p:nvSpPr>
          <p:cNvPr id="19" name="TextBox 19"/>
          <p:cNvSpPr txBox="1"/>
          <p:nvPr/>
        </p:nvSpPr>
        <p:spPr>
          <a:xfrm>
            <a:off x="993867" y="1313136"/>
            <a:ext cx="7639050" cy="3899455"/>
          </a:xfrm>
          <a:prstGeom prst="rect">
            <a:avLst/>
          </a:prstGeom>
        </p:spPr>
        <p:txBody>
          <a:bodyPr lIns="0" tIns="0" rIns="0" bIns="0" rtlCol="0" anchor="t">
            <a:spAutoFit/>
          </a:bodyPr>
          <a:lstStyle/>
          <a:p>
            <a:pPr algn="l">
              <a:lnSpc>
                <a:spcPts val="10180"/>
              </a:lnSpc>
            </a:pPr>
            <a:r>
              <a:rPr lang="en-US" sz="9695" b="1" spc="-475">
                <a:solidFill>
                  <a:srgbClr val="343434"/>
                </a:solidFill>
                <a:latin typeface="TT Hoves Bold"/>
                <a:ea typeface="TT Hoves Bold"/>
                <a:cs typeface="TT Hoves Bold"/>
                <a:sym typeface="TT Hoves Bold"/>
              </a:rPr>
              <a:t>CarRental</a:t>
            </a:r>
          </a:p>
          <a:p>
            <a:pPr algn="l">
              <a:lnSpc>
                <a:spcPts val="10180"/>
              </a:lnSpc>
            </a:pPr>
            <a:r>
              <a:rPr lang="en-US" sz="9695" b="1" spc="-475">
                <a:solidFill>
                  <a:srgbClr val="343434"/>
                </a:solidFill>
                <a:latin typeface="TT Hoves Bold"/>
                <a:ea typeface="TT Hoves Bold"/>
                <a:cs typeface="TT Hoves Bold"/>
                <a:sym typeface="TT Hoves Bold"/>
              </a:rPr>
              <a:t>ManagementSystem class</a:t>
            </a:r>
          </a:p>
        </p:txBody>
      </p:sp>
      <p:sp>
        <p:nvSpPr>
          <p:cNvPr id="20" name="TextBox 20"/>
          <p:cNvSpPr txBox="1"/>
          <p:nvPr/>
        </p:nvSpPr>
        <p:spPr>
          <a:xfrm>
            <a:off x="589281" y="5943013"/>
            <a:ext cx="8448222" cy="3539398"/>
          </a:xfrm>
          <a:prstGeom prst="rect">
            <a:avLst/>
          </a:prstGeom>
        </p:spPr>
        <p:txBody>
          <a:bodyPr lIns="0" tIns="0" rIns="0" bIns="0" rtlCol="0" anchor="t">
            <a:spAutoFit/>
          </a:bodyPr>
          <a:lstStyle/>
          <a:p>
            <a:pPr algn="l">
              <a:lnSpc>
                <a:spcPts val="4043"/>
              </a:lnSpc>
            </a:pPr>
            <a:r>
              <a:rPr lang="en-US" sz="2888" dirty="0">
                <a:solidFill>
                  <a:srgbClr val="000000"/>
                </a:solidFill>
                <a:latin typeface="TT Hoves"/>
                <a:ea typeface="TT Hoves"/>
                <a:cs typeface="TT Hoves"/>
                <a:sym typeface="TT Hoves"/>
              </a:rPr>
              <a:t>The system has two roles: common user and administrator.</a:t>
            </a:r>
          </a:p>
          <a:p>
            <a:pPr algn="l">
              <a:lnSpc>
                <a:spcPts val="4043"/>
              </a:lnSpc>
            </a:pPr>
            <a:endParaRPr lang="en-US" sz="2888" dirty="0">
              <a:solidFill>
                <a:srgbClr val="000000"/>
              </a:solidFill>
              <a:latin typeface="TT Hoves"/>
              <a:ea typeface="TT Hoves"/>
              <a:cs typeface="TT Hoves"/>
              <a:sym typeface="TT Hoves"/>
            </a:endParaRPr>
          </a:p>
          <a:p>
            <a:pPr algn="l">
              <a:lnSpc>
                <a:spcPts val="4043"/>
              </a:lnSpc>
            </a:pPr>
            <a:r>
              <a:rPr lang="en-US" sz="2888" dirty="0">
                <a:solidFill>
                  <a:srgbClr val="000000"/>
                </a:solidFill>
                <a:latin typeface="TT Hoves"/>
                <a:ea typeface="TT Hoves"/>
                <a:cs typeface="TT Hoves"/>
                <a:sym typeface="TT Hoves"/>
              </a:rPr>
              <a:t>Users can browse, rent, and return vehicles quickly and easily.</a:t>
            </a:r>
          </a:p>
          <a:p>
            <a:pPr algn="l">
              <a:lnSpc>
                <a:spcPts val="4043"/>
              </a:lnSpc>
              <a:spcBef>
                <a:spcPct val="0"/>
              </a:spcBef>
            </a:pPr>
            <a:r>
              <a:rPr lang="en-US" sz="2888" dirty="0">
                <a:solidFill>
                  <a:srgbClr val="000000"/>
                </a:solidFill>
                <a:latin typeface="TT Hoves"/>
                <a:ea typeface="TT Hoves"/>
                <a:cs typeface="TT Hoves"/>
                <a:sym typeface="TT Hoves"/>
              </a:rPr>
              <a:t>Administrators can manage vehicle resources and view lease logs to improve service transparency.</a:t>
            </a:r>
          </a:p>
        </p:txBody>
      </p:sp>
      <p:sp>
        <p:nvSpPr>
          <p:cNvPr id="21" name="TextBox 21"/>
          <p:cNvSpPr txBox="1"/>
          <p:nvPr/>
        </p:nvSpPr>
        <p:spPr>
          <a:xfrm>
            <a:off x="3013986" y="5319456"/>
            <a:ext cx="4758414" cy="534442"/>
          </a:xfrm>
          <a:prstGeom prst="rect">
            <a:avLst/>
          </a:prstGeom>
        </p:spPr>
        <p:txBody>
          <a:bodyPr wrap="square" lIns="0" tIns="0" rIns="0" bIns="0" rtlCol="0" anchor="t">
            <a:spAutoFit/>
          </a:bodyPr>
          <a:lstStyle/>
          <a:p>
            <a:pPr algn="ctr">
              <a:lnSpc>
                <a:spcPts val="4480"/>
              </a:lnSpc>
              <a:spcBef>
                <a:spcPct val="0"/>
              </a:spcBef>
            </a:pPr>
            <a:r>
              <a:rPr lang="en-US" sz="3200" spc="51" dirty="0">
                <a:solidFill>
                  <a:srgbClr val="000000"/>
                </a:solidFill>
                <a:latin typeface="TT Hoves"/>
                <a:ea typeface="TT Hoves"/>
                <a:cs typeface="TT Hoves"/>
                <a:sym typeface="TT Hoves"/>
              </a:rPr>
              <a:t>Yu </a:t>
            </a:r>
            <a:r>
              <a:rPr lang="en-US" sz="3200" spc="51" dirty="0" err="1">
                <a:solidFill>
                  <a:srgbClr val="000000"/>
                </a:solidFill>
                <a:latin typeface="TT Hoves"/>
                <a:ea typeface="TT Hoves"/>
                <a:cs typeface="TT Hoves"/>
                <a:sym typeface="TT Hoves"/>
              </a:rPr>
              <a:t>Yiduo</a:t>
            </a:r>
            <a:r>
              <a:rPr lang="en-US" sz="3200" spc="51" dirty="0">
                <a:solidFill>
                  <a:srgbClr val="000000"/>
                </a:solidFill>
                <a:latin typeface="TT Hoves"/>
                <a:ea typeface="TT Hoves"/>
                <a:cs typeface="TT Hoves"/>
                <a:sym typeface="TT Hoves"/>
              </a:rPr>
              <a:t> --- Lucian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TextBox 2"/>
          <p:cNvSpPr txBox="1"/>
          <p:nvPr/>
        </p:nvSpPr>
        <p:spPr>
          <a:xfrm>
            <a:off x="1028700" y="3765407"/>
            <a:ext cx="7124444" cy="5492893"/>
          </a:xfrm>
          <a:prstGeom prst="rect">
            <a:avLst/>
          </a:prstGeom>
        </p:spPr>
        <p:txBody>
          <a:bodyPr lIns="0" tIns="0" rIns="0" bIns="0" rtlCol="0" anchor="t">
            <a:spAutoFit/>
          </a:bodyPr>
          <a:lstStyle/>
          <a:p>
            <a:pPr algn="l">
              <a:lnSpc>
                <a:spcPts val="4015"/>
              </a:lnSpc>
            </a:pPr>
            <a:r>
              <a:rPr lang="en-US" sz="2676">
                <a:solidFill>
                  <a:srgbClr val="000000"/>
                </a:solidFill>
                <a:latin typeface="Open Sans"/>
                <a:ea typeface="Open Sans"/>
                <a:cs typeface="Open Sans"/>
                <a:sym typeface="Open Sans"/>
              </a:rPr>
              <a:t>At the user login stage, the system will verify the identity according to the entered mailbox and password, and further determine whether the user is an ordinary user or an administrator.</a:t>
            </a:r>
          </a:p>
          <a:p>
            <a:pPr algn="l">
              <a:lnSpc>
                <a:spcPts val="4015"/>
              </a:lnSpc>
            </a:pPr>
            <a:endParaRPr lang="en-US" sz="2676">
              <a:solidFill>
                <a:srgbClr val="000000"/>
              </a:solidFill>
              <a:latin typeface="Open Sans"/>
              <a:ea typeface="Open Sans"/>
              <a:cs typeface="Open Sans"/>
              <a:sym typeface="Open Sans"/>
            </a:endParaRPr>
          </a:p>
          <a:p>
            <a:pPr marL="0" lvl="0" indent="0" algn="l">
              <a:lnSpc>
                <a:spcPts val="4015"/>
              </a:lnSpc>
              <a:spcBef>
                <a:spcPct val="0"/>
              </a:spcBef>
            </a:pPr>
            <a:r>
              <a:rPr lang="en-US" sz="2676">
                <a:solidFill>
                  <a:srgbClr val="000000"/>
                </a:solidFill>
                <a:latin typeface="Open Sans"/>
                <a:ea typeface="Open Sans"/>
                <a:cs typeface="Open Sans"/>
                <a:sym typeface="Open Sans"/>
              </a:rPr>
              <a:t>When a new account is registered, the administrator needs to verify the administrator password, which not only improves the security of the system, but also makes the role division more clear.</a:t>
            </a:r>
          </a:p>
        </p:txBody>
      </p:sp>
      <p:sp>
        <p:nvSpPr>
          <p:cNvPr id="3" name="TextBox 3"/>
          <p:cNvSpPr txBox="1"/>
          <p:nvPr/>
        </p:nvSpPr>
        <p:spPr>
          <a:xfrm>
            <a:off x="411899" y="1028700"/>
            <a:ext cx="8358047" cy="1507466"/>
          </a:xfrm>
          <a:prstGeom prst="rect">
            <a:avLst/>
          </a:prstGeom>
        </p:spPr>
        <p:txBody>
          <a:bodyPr lIns="0" tIns="0" rIns="0" bIns="0" rtlCol="0" anchor="t">
            <a:spAutoFit/>
          </a:bodyPr>
          <a:lstStyle/>
          <a:p>
            <a:pPr marL="0" lvl="0" indent="0" algn="l">
              <a:lnSpc>
                <a:spcPts val="5971"/>
              </a:lnSpc>
              <a:spcBef>
                <a:spcPct val="0"/>
              </a:spcBef>
            </a:pPr>
            <a:r>
              <a:rPr lang="en-US" sz="4975" b="1">
                <a:solidFill>
                  <a:srgbClr val="000000"/>
                </a:solidFill>
                <a:latin typeface="Open Sans Bold"/>
                <a:ea typeface="Open Sans Bold"/>
                <a:cs typeface="Open Sans Bold"/>
                <a:sym typeface="Open Sans Bold"/>
              </a:rPr>
              <a:t>Distinguish between user and administrator roles</a:t>
            </a:r>
          </a:p>
        </p:txBody>
      </p:sp>
      <p:sp>
        <p:nvSpPr>
          <p:cNvPr id="4" name="Freeform 4"/>
          <p:cNvSpPr/>
          <p:nvPr/>
        </p:nvSpPr>
        <p:spPr>
          <a:xfrm>
            <a:off x="-3805628" y="-3991568"/>
            <a:ext cx="9598990" cy="9598990"/>
          </a:xfrm>
          <a:custGeom>
            <a:avLst/>
            <a:gdLst/>
            <a:ahLst/>
            <a:cxnLst/>
            <a:rect l="l" t="t" r="r" b="b"/>
            <a:pathLst>
              <a:path w="9598990" h="9598990">
                <a:moveTo>
                  <a:pt x="0" y="0"/>
                </a:moveTo>
                <a:lnTo>
                  <a:pt x="9598990" y="0"/>
                </a:lnTo>
                <a:lnTo>
                  <a:pt x="9598990" y="9598990"/>
                </a:lnTo>
                <a:lnTo>
                  <a:pt x="0" y="9598990"/>
                </a:lnTo>
                <a:lnTo>
                  <a:pt x="0" y="0"/>
                </a:lnTo>
                <a:close/>
              </a:path>
            </a:pathLst>
          </a:custGeom>
          <a:blipFill>
            <a:blip r:embed="rId3">
              <a:alphaModFix amt="52000"/>
              <a:extLst>
                <a:ext uri="{96DAC541-7B7A-43D3-8B79-37D633B846F1}">
                  <asvg:svgBlip xmlns:asvg="http://schemas.microsoft.com/office/drawing/2016/SVG/main" r:embed="rId4"/>
                </a:ext>
              </a:extLst>
            </a:blip>
            <a:stretch>
              <a:fillRect/>
            </a:stretch>
          </a:blipFill>
        </p:spPr>
      </p:sp>
      <p:sp>
        <p:nvSpPr>
          <p:cNvPr id="5" name="Freeform 5"/>
          <p:cNvSpPr/>
          <p:nvPr/>
        </p:nvSpPr>
        <p:spPr>
          <a:xfrm>
            <a:off x="8769946" y="2192820"/>
            <a:ext cx="9518054" cy="6829204"/>
          </a:xfrm>
          <a:custGeom>
            <a:avLst/>
            <a:gdLst/>
            <a:ahLst/>
            <a:cxnLst/>
            <a:rect l="l" t="t" r="r" b="b"/>
            <a:pathLst>
              <a:path w="9518054" h="6829204">
                <a:moveTo>
                  <a:pt x="0" y="0"/>
                </a:moveTo>
                <a:lnTo>
                  <a:pt x="9518054" y="0"/>
                </a:lnTo>
                <a:lnTo>
                  <a:pt x="9518054" y="6829204"/>
                </a:lnTo>
                <a:lnTo>
                  <a:pt x="0" y="6829204"/>
                </a:lnTo>
                <a:lnTo>
                  <a:pt x="0" y="0"/>
                </a:lnTo>
                <a:close/>
              </a:path>
            </a:pathLst>
          </a:custGeom>
          <a:blipFill>
            <a:blip r:embed="rId5"/>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TextBox 2"/>
          <p:cNvSpPr txBox="1"/>
          <p:nvPr/>
        </p:nvSpPr>
        <p:spPr>
          <a:xfrm>
            <a:off x="228154" y="1462547"/>
            <a:ext cx="7143899" cy="821057"/>
          </a:xfrm>
          <a:prstGeom prst="rect">
            <a:avLst/>
          </a:prstGeom>
        </p:spPr>
        <p:txBody>
          <a:bodyPr lIns="0" tIns="0" rIns="0" bIns="0" rtlCol="0" anchor="t">
            <a:spAutoFit/>
          </a:bodyPr>
          <a:lstStyle/>
          <a:p>
            <a:pPr algn="ctr">
              <a:lnSpc>
                <a:spcPts val="6719"/>
              </a:lnSpc>
              <a:spcBef>
                <a:spcPct val="0"/>
              </a:spcBef>
            </a:pPr>
            <a:r>
              <a:rPr lang="en-US" sz="4799" b="1">
                <a:solidFill>
                  <a:srgbClr val="000000"/>
                </a:solidFill>
                <a:latin typeface="TT Hoves Bold"/>
                <a:ea typeface="TT Hoves Bold"/>
                <a:cs typeface="TT Hoves Bold"/>
                <a:sym typeface="TT Hoves Bold"/>
              </a:rPr>
              <a:t>Rich functional modules</a:t>
            </a:r>
          </a:p>
        </p:txBody>
      </p:sp>
      <p:sp>
        <p:nvSpPr>
          <p:cNvPr id="3" name="TextBox 3"/>
          <p:cNvSpPr txBox="1"/>
          <p:nvPr/>
        </p:nvSpPr>
        <p:spPr>
          <a:xfrm>
            <a:off x="1204948" y="2207404"/>
            <a:ext cx="5190310" cy="6814821"/>
          </a:xfrm>
          <a:prstGeom prst="rect">
            <a:avLst/>
          </a:prstGeom>
        </p:spPr>
        <p:txBody>
          <a:bodyPr lIns="0" tIns="0" rIns="0" bIns="0" rtlCol="0" anchor="t">
            <a:spAutoFit/>
          </a:bodyPr>
          <a:lstStyle/>
          <a:p>
            <a:pPr algn="l">
              <a:lnSpc>
                <a:spcPts val="4759"/>
              </a:lnSpc>
            </a:pPr>
            <a:r>
              <a:rPr lang="en-US" sz="3399" b="1">
                <a:solidFill>
                  <a:srgbClr val="000000"/>
                </a:solidFill>
                <a:latin typeface="TT Hoves Bold"/>
                <a:ea typeface="TT Hoves Bold"/>
                <a:cs typeface="TT Hoves Bold"/>
                <a:sym typeface="TT Hoves Bold"/>
              </a:rPr>
              <a:t>(Switch the role menu)</a:t>
            </a:r>
          </a:p>
          <a:p>
            <a:pPr algn="l">
              <a:lnSpc>
                <a:spcPts val="4759"/>
              </a:lnSpc>
            </a:pPr>
            <a:endParaRPr lang="en-US" sz="3399" b="1">
              <a:solidFill>
                <a:srgbClr val="000000"/>
              </a:solidFill>
              <a:latin typeface="TT Hoves Bold"/>
              <a:ea typeface="TT Hoves Bold"/>
              <a:cs typeface="TT Hoves Bold"/>
              <a:sym typeface="TT Hoves Bold"/>
            </a:endParaRPr>
          </a:p>
          <a:p>
            <a:pPr algn="l">
              <a:lnSpc>
                <a:spcPts val="4759"/>
              </a:lnSpc>
            </a:pPr>
            <a:r>
              <a:rPr lang="en-US" sz="3399">
                <a:solidFill>
                  <a:srgbClr val="000000"/>
                </a:solidFill>
                <a:latin typeface="TT Hoves"/>
                <a:ea typeface="TT Hoves"/>
                <a:cs typeface="TT Hoves"/>
                <a:sym typeface="TT Hoves"/>
              </a:rPr>
              <a:t>Provides different function menus according to the user's role (administrator or common user).</a:t>
            </a:r>
          </a:p>
          <a:p>
            <a:pPr algn="l">
              <a:lnSpc>
                <a:spcPts val="4759"/>
              </a:lnSpc>
            </a:pPr>
            <a:endParaRPr lang="en-US" sz="3399">
              <a:solidFill>
                <a:srgbClr val="000000"/>
              </a:solidFill>
              <a:latin typeface="TT Hoves"/>
              <a:ea typeface="TT Hoves"/>
              <a:cs typeface="TT Hoves"/>
              <a:sym typeface="TT Hoves"/>
            </a:endParaRPr>
          </a:p>
          <a:p>
            <a:pPr algn="l">
              <a:lnSpc>
                <a:spcPts val="4199"/>
              </a:lnSpc>
            </a:pPr>
            <a:r>
              <a:rPr lang="en-US" sz="2999">
                <a:solidFill>
                  <a:srgbClr val="000000"/>
                </a:solidFill>
                <a:latin typeface="TT Hoves"/>
                <a:ea typeface="TT Hoves"/>
                <a:cs typeface="TT Hoves"/>
                <a:sym typeface="TT Hoves"/>
              </a:rPr>
              <a:t>Design highlights: </a:t>
            </a:r>
          </a:p>
          <a:p>
            <a:pPr algn="l">
              <a:lnSpc>
                <a:spcPts val="4199"/>
              </a:lnSpc>
            </a:pPr>
            <a:r>
              <a:rPr lang="en-US" sz="2999">
                <a:solidFill>
                  <a:srgbClr val="000000"/>
                </a:solidFill>
                <a:latin typeface="TT Hoves"/>
                <a:ea typeface="TT Hoves"/>
                <a:cs typeface="TT Hoves"/>
                <a:sym typeface="TT Hoves"/>
              </a:rPr>
              <a:t>Use simple and clear if-else logic to ensure accurate function scheduling</a:t>
            </a:r>
          </a:p>
          <a:p>
            <a:pPr algn="l">
              <a:lnSpc>
                <a:spcPts val="4199"/>
              </a:lnSpc>
              <a:spcBef>
                <a:spcPct val="0"/>
              </a:spcBef>
            </a:pPr>
            <a:endParaRPr lang="en-US" sz="2999">
              <a:solidFill>
                <a:srgbClr val="000000"/>
              </a:solidFill>
              <a:latin typeface="TT Hoves"/>
              <a:ea typeface="TT Hoves"/>
              <a:cs typeface="TT Hoves"/>
              <a:sym typeface="TT Hoves"/>
            </a:endParaRPr>
          </a:p>
        </p:txBody>
      </p:sp>
      <p:sp>
        <p:nvSpPr>
          <p:cNvPr id="4" name="Freeform 4"/>
          <p:cNvSpPr/>
          <p:nvPr/>
        </p:nvSpPr>
        <p:spPr>
          <a:xfrm>
            <a:off x="-3805628" y="-3991568"/>
            <a:ext cx="9598990" cy="9598990"/>
          </a:xfrm>
          <a:custGeom>
            <a:avLst/>
            <a:gdLst/>
            <a:ahLst/>
            <a:cxnLst/>
            <a:rect l="l" t="t" r="r" b="b"/>
            <a:pathLst>
              <a:path w="9598990" h="9598990">
                <a:moveTo>
                  <a:pt x="0" y="0"/>
                </a:moveTo>
                <a:lnTo>
                  <a:pt x="9598990" y="0"/>
                </a:lnTo>
                <a:lnTo>
                  <a:pt x="9598990" y="9598990"/>
                </a:lnTo>
                <a:lnTo>
                  <a:pt x="0" y="9598990"/>
                </a:lnTo>
                <a:lnTo>
                  <a:pt x="0" y="0"/>
                </a:lnTo>
                <a:close/>
              </a:path>
            </a:pathLst>
          </a:custGeom>
          <a:blipFill>
            <a:blip r:embed="rId3">
              <a:alphaModFix amt="52000"/>
              <a:extLst>
                <a:ext uri="{96DAC541-7B7A-43D3-8B79-37D633B846F1}">
                  <asvg:svgBlip xmlns:asvg="http://schemas.microsoft.com/office/drawing/2016/SVG/main" r:embed="rId4"/>
                </a:ext>
              </a:extLst>
            </a:blip>
            <a:stretch>
              <a:fillRect/>
            </a:stretch>
          </a:blipFill>
        </p:spPr>
      </p:sp>
      <p:sp>
        <p:nvSpPr>
          <p:cNvPr id="5" name="Freeform 5"/>
          <p:cNvSpPr/>
          <p:nvPr/>
        </p:nvSpPr>
        <p:spPr>
          <a:xfrm>
            <a:off x="6986741" y="3615575"/>
            <a:ext cx="11301259" cy="3983694"/>
          </a:xfrm>
          <a:custGeom>
            <a:avLst/>
            <a:gdLst/>
            <a:ahLst/>
            <a:cxnLst/>
            <a:rect l="l" t="t" r="r" b="b"/>
            <a:pathLst>
              <a:path w="11301259" h="3983694">
                <a:moveTo>
                  <a:pt x="0" y="0"/>
                </a:moveTo>
                <a:lnTo>
                  <a:pt x="11301259" y="0"/>
                </a:lnTo>
                <a:lnTo>
                  <a:pt x="11301259" y="3983694"/>
                </a:lnTo>
                <a:lnTo>
                  <a:pt x="0" y="3983694"/>
                </a:lnTo>
                <a:lnTo>
                  <a:pt x="0" y="0"/>
                </a:lnTo>
                <a:close/>
              </a:path>
            </a:pathLst>
          </a:custGeom>
          <a:blipFill>
            <a:blip r:embed="rId5"/>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TextBox 2"/>
          <p:cNvSpPr txBox="1"/>
          <p:nvPr/>
        </p:nvSpPr>
        <p:spPr>
          <a:xfrm>
            <a:off x="420740" y="392580"/>
            <a:ext cx="8368949" cy="6476466"/>
          </a:xfrm>
          <a:prstGeom prst="rect">
            <a:avLst/>
          </a:prstGeom>
        </p:spPr>
        <p:txBody>
          <a:bodyPr lIns="0" tIns="0" rIns="0" bIns="0" rtlCol="0" anchor="t">
            <a:spAutoFit/>
          </a:bodyPr>
          <a:lstStyle/>
          <a:p>
            <a:pPr algn="l">
              <a:lnSpc>
                <a:spcPts val="6714"/>
              </a:lnSpc>
            </a:pPr>
            <a:r>
              <a:rPr lang="en-US" sz="4796" b="1">
                <a:solidFill>
                  <a:srgbClr val="000000"/>
                </a:solidFill>
                <a:latin typeface="TT Hoves Bold"/>
                <a:ea typeface="TT Hoves Bold"/>
                <a:cs typeface="TT Hoves Bold"/>
                <a:sym typeface="TT Hoves Bold"/>
              </a:rPr>
              <a:t>Log recording</a:t>
            </a:r>
          </a:p>
          <a:p>
            <a:pPr algn="l">
              <a:lnSpc>
                <a:spcPts val="6714"/>
              </a:lnSpc>
            </a:pPr>
            <a:r>
              <a:rPr lang="en-US" sz="4796">
                <a:solidFill>
                  <a:srgbClr val="000000"/>
                </a:solidFill>
                <a:latin typeface="TT Hoves"/>
                <a:ea typeface="TT Hoves"/>
                <a:cs typeface="TT Hoves"/>
                <a:sym typeface="TT Hoves"/>
              </a:rPr>
              <a:t>Record significant user operations to external files</a:t>
            </a:r>
          </a:p>
          <a:p>
            <a:pPr algn="l">
              <a:lnSpc>
                <a:spcPts val="6714"/>
              </a:lnSpc>
            </a:pPr>
            <a:endParaRPr lang="en-US" sz="4796">
              <a:solidFill>
                <a:srgbClr val="000000"/>
              </a:solidFill>
              <a:latin typeface="TT Hoves"/>
              <a:ea typeface="TT Hoves"/>
              <a:cs typeface="TT Hoves"/>
              <a:sym typeface="TT Hoves"/>
            </a:endParaRPr>
          </a:p>
          <a:p>
            <a:pPr algn="just">
              <a:lnSpc>
                <a:spcPts val="4894"/>
              </a:lnSpc>
            </a:pPr>
            <a:r>
              <a:rPr lang="en-US" sz="3496">
                <a:solidFill>
                  <a:srgbClr val="000000"/>
                </a:solidFill>
                <a:latin typeface="TT Hoves"/>
                <a:ea typeface="TT Hoves"/>
                <a:cs typeface="TT Hoves"/>
                <a:sym typeface="TT Hoves"/>
              </a:rPr>
              <a:t>Design highlights: </a:t>
            </a:r>
          </a:p>
          <a:p>
            <a:pPr algn="just">
              <a:lnSpc>
                <a:spcPts val="4894"/>
              </a:lnSpc>
            </a:pPr>
            <a:r>
              <a:rPr lang="en-US" sz="3496">
                <a:solidFill>
                  <a:srgbClr val="000000"/>
                </a:solidFill>
                <a:latin typeface="TT Hoves"/>
                <a:ea typeface="TT Hoves"/>
                <a:cs typeface="TT Hoves"/>
                <a:sym typeface="TT Hoves"/>
              </a:rPr>
              <a:t>Use BufferedWriter to achieve persistent log storage, convenient follow-up review and maintenance.</a:t>
            </a:r>
          </a:p>
          <a:p>
            <a:pPr algn="just">
              <a:lnSpc>
                <a:spcPts val="4894"/>
              </a:lnSpc>
              <a:spcBef>
                <a:spcPct val="0"/>
              </a:spcBef>
            </a:pPr>
            <a:endParaRPr lang="en-US" sz="3496">
              <a:solidFill>
                <a:srgbClr val="000000"/>
              </a:solidFill>
              <a:latin typeface="TT Hoves"/>
              <a:ea typeface="TT Hoves"/>
              <a:cs typeface="TT Hoves"/>
              <a:sym typeface="TT Hoves"/>
            </a:endParaRPr>
          </a:p>
        </p:txBody>
      </p:sp>
      <p:sp>
        <p:nvSpPr>
          <p:cNvPr id="3" name="Freeform 3"/>
          <p:cNvSpPr/>
          <p:nvPr/>
        </p:nvSpPr>
        <p:spPr>
          <a:xfrm>
            <a:off x="-3805628" y="-3991568"/>
            <a:ext cx="9598990" cy="9598990"/>
          </a:xfrm>
          <a:custGeom>
            <a:avLst/>
            <a:gdLst/>
            <a:ahLst/>
            <a:cxnLst/>
            <a:rect l="l" t="t" r="r" b="b"/>
            <a:pathLst>
              <a:path w="9598990" h="9598990">
                <a:moveTo>
                  <a:pt x="0" y="0"/>
                </a:moveTo>
                <a:lnTo>
                  <a:pt x="9598990" y="0"/>
                </a:lnTo>
                <a:lnTo>
                  <a:pt x="9598990" y="9598990"/>
                </a:lnTo>
                <a:lnTo>
                  <a:pt x="0" y="9598990"/>
                </a:lnTo>
                <a:lnTo>
                  <a:pt x="0" y="0"/>
                </a:lnTo>
                <a:close/>
              </a:path>
            </a:pathLst>
          </a:custGeom>
          <a:blipFill>
            <a:blip r:embed="rId3">
              <a:alphaModFix amt="52000"/>
              <a:extLst>
                <a:ext uri="{96DAC541-7B7A-43D3-8B79-37D633B846F1}">
                  <asvg:svgBlip xmlns:asvg="http://schemas.microsoft.com/office/drawing/2016/SVG/main" r:embed="rId4"/>
                </a:ext>
              </a:extLst>
            </a:blip>
            <a:stretch>
              <a:fillRect/>
            </a:stretch>
          </a:blipFill>
        </p:spPr>
      </p:sp>
      <p:sp>
        <p:nvSpPr>
          <p:cNvPr id="4" name="Freeform 4"/>
          <p:cNvSpPr/>
          <p:nvPr/>
        </p:nvSpPr>
        <p:spPr>
          <a:xfrm>
            <a:off x="5793362" y="6431388"/>
            <a:ext cx="12494638" cy="2826912"/>
          </a:xfrm>
          <a:custGeom>
            <a:avLst/>
            <a:gdLst/>
            <a:ahLst/>
            <a:cxnLst/>
            <a:rect l="l" t="t" r="r" b="b"/>
            <a:pathLst>
              <a:path w="12494638" h="2826912">
                <a:moveTo>
                  <a:pt x="0" y="0"/>
                </a:moveTo>
                <a:lnTo>
                  <a:pt x="12494638" y="0"/>
                </a:lnTo>
                <a:lnTo>
                  <a:pt x="12494638" y="2826912"/>
                </a:lnTo>
                <a:lnTo>
                  <a:pt x="0" y="2826912"/>
                </a:lnTo>
                <a:lnTo>
                  <a:pt x="0" y="0"/>
                </a:lnTo>
                <a:close/>
              </a:path>
            </a:pathLst>
          </a:custGeom>
          <a:blipFill>
            <a:blip r:embed="rId5"/>
            <a:stretch>
              <a:fillRect/>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Freeform 2"/>
          <p:cNvSpPr/>
          <p:nvPr/>
        </p:nvSpPr>
        <p:spPr>
          <a:xfrm>
            <a:off x="-3805628" y="-3991568"/>
            <a:ext cx="9598990" cy="9598990"/>
          </a:xfrm>
          <a:custGeom>
            <a:avLst/>
            <a:gdLst/>
            <a:ahLst/>
            <a:cxnLst/>
            <a:rect l="l" t="t" r="r" b="b"/>
            <a:pathLst>
              <a:path w="9598990" h="9598990">
                <a:moveTo>
                  <a:pt x="0" y="0"/>
                </a:moveTo>
                <a:lnTo>
                  <a:pt x="9598990" y="0"/>
                </a:lnTo>
                <a:lnTo>
                  <a:pt x="9598990" y="9598990"/>
                </a:lnTo>
                <a:lnTo>
                  <a:pt x="0" y="9598990"/>
                </a:lnTo>
                <a:lnTo>
                  <a:pt x="0" y="0"/>
                </a:lnTo>
                <a:close/>
              </a:path>
            </a:pathLst>
          </a:custGeom>
          <a:blipFill>
            <a:blip r:embed="rId3">
              <a:alphaModFix amt="52000"/>
              <a:extLst>
                <a:ext uri="{96DAC541-7B7A-43D3-8B79-37D633B846F1}">
                  <asvg:svgBlip xmlns:asvg="http://schemas.microsoft.com/office/drawing/2016/SVG/main" r:embed="rId4"/>
                </a:ext>
              </a:extLst>
            </a:blip>
            <a:stretch>
              <a:fillRect/>
            </a:stretch>
          </a:blipFill>
        </p:spPr>
      </p:sp>
      <p:sp>
        <p:nvSpPr>
          <p:cNvPr id="3" name="TextBox 3"/>
          <p:cNvSpPr txBox="1"/>
          <p:nvPr/>
        </p:nvSpPr>
        <p:spPr>
          <a:xfrm>
            <a:off x="12601687" y="6541074"/>
            <a:ext cx="7498697" cy="4832471"/>
          </a:xfrm>
          <a:prstGeom prst="rect">
            <a:avLst/>
          </a:prstGeom>
        </p:spPr>
        <p:txBody>
          <a:bodyPr lIns="0" tIns="0" rIns="0" bIns="0" rtlCol="0" anchor="t">
            <a:spAutoFit/>
          </a:bodyPr>
          <a:lstStyle/>
          <a:p>
            <a:pPr algn="ctr">
              <a:lnSpc>
                <a:spcPts val="35614"/>
              </a:lnSpc>
            </a:pPr>
            <a:r>
              <a:rPr lang="en-US" sz="37888" b="1" spc="-1856">
                <a:solidFill>
                  <a:srgbClr val="000000"/>
                </a:solidFill>
                <a:latin typeface="TT Hoves Bold"/>
                <a:ea typeface="TT Hoves Bold"/>
                <a:cs typeface="TT Hoves Bold"/>
                <a:sym typeface="TT Hoves Bold"/>
              </a:rPr>
              <a:t>03</a:t>
            </a:r>
          </a:p>
        </p:txBody>
      </p:sp>
      <p:sp>
        <p:nvSpPr>
          <p:cNvPr id="4" name="TextBox 4"/>
          <p:cNvSpPr txBox="1"/>
          <p:nvPr/>
        </p:nvSpPr>
        <p:spPr>
          <a:xfrm>
            <a:off x="641298" y="3280598"/>
            <a:ext cx="8926426" cy="2734659"/>
          </a:xfrm>
          <a:prstGeom prst="rect">
            <a:avLst/>
          </a:prstGeom>
        </p:spPr>
        <p:txBody>
          <a:bodyPr lIns="0" tIns="0" rIns="0" bIns="0" rtlCol="0" anchor="t">
            <a:spAutoFit/>
          </a:bodyPr>
          <a:lstStyle/>
          <a:p>
            <a:pPr algn="l">
              <a:lnSpc>
                <a:spcPts val="10627"/>
              </a:lnSpc>
            </a:pPr>
            <a:r>
              <a:rPr lang="en-US" sz="10121" b="1" spc="-495">
                <a:solidFill>
                  <a:srgbClr val="000000"/>
                </a:solidFill>
                <a:latin typeface="TT Hoves Bold"/>
                <a:ea typeface="TT Hoves Bold"/>
                <a:cs typeface="TT Hoves Bold"/>
                <a:sym typeface="TT Hoves Bold"/>
              </a:rPr>
              <a:t>RentalManager class                     </a:t>
            </a:r>
          </a:p>
        </p:txBody>
      </p:sp>
      <p:grpSp>
        <p:nvGrpSpPr>
          <p:cNvPr id="5" name="Group 5"/>
          <p:cNvGrpSpPr/>
          <p:nvPr/>
        </p:nvGrpSpPr>
        <p:grpSpPr>
          <a:xfrm>
            <a:off x="10159204" y="1309808"/>
            <a:ext cx="6998061" cy="2561528"/>
            <a:chOff x="0" y="0"/>
            <a:chExt cx="2342659" cy="857492"/>
          </a:xfrm>
        </p:grpSpPr>
        <p:sp>
          <p:nvSpPr>
            <p:cNvPr id="6" name="Freeform 6"/>
            <p:cNvSpPr/>
            <p:nvPr/>
          </p:nvSpPr>
          <p:spPr>
            <a:xfrm>
              <a:off x="0" y="0"/>
              <a:ext cx="2342659" cy="857492"/>
            </a:xfrm>
            <a:custGeom>
              <a:avLst/>
              <a:gdLst/>
              <a:ahLst/>
              <a:cxnLst/>
              <a:rect l="l" t="t" r="r" b="b"/>
              <a:pathLst>
                <a:path w="2342659" h="857492">
                  <a:moveTo>
                    <a:pt x="0" y="0"/>
                  </a:moveTo>
                  <a:lnTo>
                    <a:pt x="2342659" y="0"/>
                  </a:lnTo>
                  <a:lnTo>
                    <a:pt x="2342659" y="857492"/>
                  </a:lnTo>
                  <a:lnTo>
                    <a:pt x="0" y="857492"/>
                  </a:lnTo>
                  <a:close/>
                </a:path>
              </a:pathLst>
            </a:custGeom>
            <a:solidFill>
              <a:srgbClr val="0003FF"/>
            </a:solidFill>
          </p:spPr>
        </p:sp>
        <p:sp>
          <p:nvSpPr>
            <p:cNvPr id="7" name="TextBox 7"/>
            <p:cNvSpPr txBox="1"/>
            <p:nvPr/>
          </p:nvSpPr>
          <p:spPr>
            <a:xfrm>
              <a:off x="0" y="104775"/>
              <a:ext cx="2342659" cy="752717"/>
            </a:xfrm>
            <a:prstGeom prst="rect">
              <a:avLst/>
            </a:prstGeom>
          </p:spPr>
          <p:txBody>
            <a:bodyPr lIns="50800" tIns="50800" rIns="50800" bIns="50800" rtlCol="0" anchor="ctr"/>
            <a:lstStyle/>
            <a:p>
              <a:pPr algn="ctr">
                <a:lnSpc>
                  <a:spcPts val="1925"/>
                </a:lnSpc>
              </a:pPr>
              <a:endParaRPr/>
            </a:p>
          </p:txBody>
        </p:sp>
      </p:grpSp>
      <p:sp>
        <p:nvSpPr>
          <p:cNvPr id="8" name="TextBox 8"/>
          <p:cNvSpPr txBox="1"/>
          <p:nvPr/>
        </p:nvSpPr>
        <p:spPr>
          <a:xfrm>
            <a:off x="10675388" y="2163848"/>
            <a:ext cx="1578952" cy="1034423"/>
          </a:xfrm>
          <a:prstGeom prst="rect">
            <a:avLst/>
          </a:prstGeom>
        </p:spPr>
        <p:txBody>
          <a:bodyPr lIns="0" tIns="0" rIns="0" bIns="0" rtlCol="0" anchor="t">
            <a:spAutoFit/>
          </a:bodyPr>
          <a:lstStyle/>
          <a:p>
            <a:pPr algn="l">
              <a:lnSpc>
                <a:spcPts val="7680"/>
              </a:lnSpc>
            </a:pPr>
            <a:r>
              <a:rPr lang="en-US" sz="8000" spc="-656">
                <a:solidFill>
                  <a:srgbClr val="EFEFEF"/>
                </a:solidFill>
                <a:latin typeface="TT Hoves"/>
                <a:ea typeface="TT Hoves"/>
                <a:cs typeface="TT Hoves"/>
                <a:sym typeface="TT Hoves"/>
              </a:rPr>
              <a:t>01.</a:t>
            </a:r>
          </a:p>
        </p:txBody>
      </p:sp>
      <p:grpSp>
        <p:nvGrpSpPr>
          <p:cNvPr id="9" name="Group 9"/>
          <p:cNvGrpSpPr/>
          <p:nvPr/>
        </p:nvGrpSpPr>
        <p:grpSpPr>
          <a:xfrm>
            <a:off x="10159204" y="4001895"/>
            <a:ext cx="6998061" cy="2561528"/>
            <a:chOff x="0" y="0"/>
            <a:chExt cx="2342659" cy="857492"/>
          </a:xfrm>
        </p:grpSpPr>
        <p:sp>
          <p:nvSpPr>
            <p:cNvPr id="10" name="Freeform 10"/>
            <p:cNvSpPr/>
            <p:nvPr/>
          </p:nvSpPr>
          <p:spPr>
            <a:xfrm>
              <a:off x="0" y="0"/>
              <a:ext cx="2342659" cy="857492"/>
            </a:xfrm>
            <a:custGeom>
              <a:avLst/>
              <a:gdLst/>
              <a:ahLst/>
              <a:cxnLst/>
              <a:rect l="l" t="t" r="r" b="b"/>
              <a:pathLst>
                <a:path w="2342659" h="857492">
                  <a:moveTo>
                    <a:pt x="0" y="0"/>
                  </a:moveTo>
                  <a:lnTo>
                    <a:pt x="2342659" y="0"/>
                  </a:lnTo>
                  <a:lnTo>
                    <a:pt x="2342659" y="857492"/>
                  </a:lnTo>
                  <a:lnTo>
                    <a:pt x="0" y="857492"/>
                  </a:lnTo>
                  <a:close/>
                </a:path>
              </a:pathLst>
            </a:custGeom>
            <a:solidFill>
              <a:srgbClr val="0003FF"/>
            </a:solidFill>
          </p:spPr>
        </p:sp>
        <p:sp>
          <p:nvSpPr>
            <p:cNvPr id="11" name="TextBox 11"/>
            <p:cNvSpPr txBox="1"/>
            <p:nvPr/>
          </p:nvSpPr>
          <p:spPr>
            <a:xfrm>
              <a:off x="0" y="104775"/>
              <a:ext cx="2342659" cy="752717"/>
            </a:xfrm>
            <a:prstGeom prst="rect">
              <a:avLst/>
            </a:prstGeom>
          </p:spPr>
          <p:txBody>
            <a:bodyPr lIns="50800" tIns="50800" rIns="50800" bIns="50800" rtlCol="0" anchor="ctr"/>
            <a:lstStyle/>
            <a:p>
              <a:pPr algn="ctr">
                <a:lnSpc>
                  <a:spcPts val="1925"/>
                </a:lnSpc>
              </a:pPr>
              <a:endParaRPr/>
            </a:p>
          </p:txBody>
        </p:sp>
      </p:grpSp>
      <p:grpSp>
        <p:nvGrpSpPr>
          <p:cNvPr id="12" name="Group 12"/>
          <p:cNvGrpSpPr/>
          <p:nvPr/>
        </p:nvGrpSpPr>
        <p:grpSpPr>
          <a:xfrm>
            <a:off x="10159204" y="6696772"/>
            <a:ext cx="6998061" cy="2561528"/>
            <a:chOff x="0" y="0"/>
            <a:chExt cx="2342659" cy="857492"/>
          </a:xfrm>
        </p:grpSpPr>
        <p:sp>
          <p:nvSpPr>
            <p:cNvPr id="13" name="Freeform 13"/>
            <p:cNvSpPr/>
            <p:nvPr/>
          </p:nvSpPr>
          <p:spPr>
            <a:xfrm>
              <a:off x="0" y="0"/>
              <a:ext cx="2342659" cy="857492"/>
            </a:xfrm>
            <a:custGeom>
              <a:avLst/>
              <a:gdLst/>
              <a:ahLst/>
              <a:cxnLst/>
              <a:rect l="l" t="t" r="r" b="b"/>
              <a:pathLst>
                <a:path w="2342659" h="857492">
                  <a:moveTo>
                    <a:pt x="0" y="0"/>
                  </a:moveTo>
                  <a:lnTo>
                    <a:pt x="2342659" y="0"/>
                  </a:lnTo>
                  <a:lnTo>
                    <a:pt x="2342659" y="857492"/>
                  </a:lnTo>
                  <a:lnTo>
                    <a:pt x="0" y="857492"/>
                  </a:lnTo>
                  <a:close/>
                </a:path>
              </a:pathLst>
            </a:custGeom>
            <a:solidFill>
              <a:srgbClr val="0003FF"/>
            </a:solidFill>
          </p:spPr>
        </p:sp>
        <p:sp>
          <p:nvSpPr>
            <p:cNvPr id="14" name="TextBox 14"/>
            <p:cNvSpPr txBox="1"/>
            <p:nvPr/>
          </p:nvSpPr>
          <p:spPr>
            <a:xfrm>
              <a:off x="0" y="104775"/>
              <a:ext cx="2342659" cy="752717"/>
            </a:xfrm>
            <a:prstGeom prst="rect">
              <a:avLst/>
            </a:prstGeom>
          </p:spPr>
          <p:txBody>
            <a:bodyPr lIns="50800" tIns="50800" rIns="50800" bIns="50800" rtlCol="0" anchor="ctr"/>
            <a:lstStyle/>
            <a:p>
              <a:pPr algn="ctr">
                <a:lnSpc>
                  <a:spcPts val="1925"/>
                </a:lnSpc>
              </a:pPr>
              <a:endParaRPr/>
            </a:p>
          </p:txBody>
        </p:sp>
      </p:grpSp>
      <p:sp>
        <p:nvSpPr>
          <p:cNvPr id="15" name="TextBox 15"/>
          <p:cNvSpPr txBox="1"/>
          <p:nvPr/>
        </p:nvSpPr>
        <p:spPr>
          <a:xfrm>
            <a:off x="10675388" y="4857330"/>
            <a:ext cx="1578952" cy="1034423"/>
          </a:xfrm>
          <a:prstGeom prst="rect">
            <a:avLst/>
          </a:prstGeom>
        </p:spPr>
        <p:txBody>
          <a:bodyPr lIns="0" tIns="0" rIns="0" bIns="0" rtlCol="0" anchor="t">
            <a:spAutoFit/>
          </a:bodyPr>
          <a:lstStyle/>
          <a:p>
            <a:pPr algn="l">
              <a:lnSpc>
                <a:spcPts val="7680"/>
              </a:lnSpc>
            </a:pPr>
            <a:r>
              <a:rPr lang="en-US" sz="8000" spc="-656">
                <a:solidFill>
                  <a:srgbClr val="EFEFEF"/>
                </a:solidFill>
                <a:latin typeface="TT Hoves"/>
                <a:ea typeface="TT Hoves"/>
                <a:cs typeface="TT Hoves"/>
                <a:sym typeface="TT Hoves"/>
              </a:rPr>
              <a:t>02.</a:t>
            </a:r>
          </a:p>
        </p:txBody>
      </p:sp>
      <p:sp>
        <p:nvSpPr>
          <p:cNvPr id="16" name="TextBox 16"/>
          <p:cNvSpPr txBox="1"/>
          <p:nvPr/>
        </p:nvSpPr>
        <p:spPr>
          <a:xfrm>
            <a:off x="10675388" y="7550812"/>
            <a:ext cx="1578952" cy="1034423"/>
          </a:xfrm>
          <a:prstGeom prst="rect">
            <a:avLst/>
          </a:prstGeom>
        </p:spPr>
        <p:txBody>
          <a:bodyPr lIns="0" tIns="0" rIns="0" bIns="0" rtlCol="0" anchor="t">
            <a:spAutoFit/>
          </a:bodyPr>
          <a:lstStyle/>
          <a:p>
            <a:pPr algn="l">
              <a:lnSpc>
                <a:spcPts val="7680"/>
              </a:lnSpc>
            </a:pPr>
            <a:r>
              <a:rPr lang="en-US" sz="8000" spc="-656">
                <a:solidFill>
                  <a:srgbClr val="EFEFEF"/>
                </a:solidFill>
                <a:latin typeface="TT Hoves"/>
                <a:ea typeface="TT Hoves"/>
                <a:cs typeface="TT Hoves"/>
                <a:sym typeface="TT Hoves"/>
              </a:rPr>
              <a:t>03.</a:t>
            </a:r>
          </a:p>
        </p:txBody>
      </p:sp>
      <p:sp>
        <p:nvSpPr>
          <p:cNvPr id="17" name="TextBox 17"/>
          <p:cNvSpPr txBox="1"/>
          <p:nvPr/>
        </p:nvSpPr>
        <p:spPr>
          <a:xfrm>
            <a:off x="12254340" y="1864767"/>
            <a:ext cx="5004960" cy="1413510"/>
          </a:xfrm>
          <a:prstGeom prst="rect">
            <a:avLst/>
          </a:prstGeom>
        </p:spPr>
        <p:txBody>
          <a:bodyPr lIns="0" tIns="0" rIns="0" bIns="0" rtlCol="0" anchor="t">
            <a:spAutoFit/>
          </a:bodyPr>
          <a:lstStyle/>
          <a:p>
            <a:pPr marL="0" lvl="0" indent="0" algn="l">
              <a:lnSpc>
                <a:spcPts val="3779"/>
              </a:lnSpc>
              <a:spcBef>
                <a:spcPct val="0"/>
              </a:spcBef>
            </a:pPr>
            <a:r>
              <a:rPr lang="en-US" sz="2799" spc="44">
                <a:solidFill>
                  <a:srgbClr val="EFEFEF"/>
                </a:solidFill>
                <a:latin typeface="TT Hoves"/>
                <a:ea typeface="TT Hoves"/>
                <a:cs typeface="TT Hoves"/>
                <a:sym typeface="TT Hoves"/>
              </a:rPr>
              <a:t>Build the data structure and construction method of the lease</a:t>
            </a:r>
          </a:p>
        </p:txBody>
      </p:sp>
      <p:sp>
        <p:nvSpPr>
          <p:cNvPr id="18" name="TextBox 18"/>
          <p:cNvSpPr txBox="1"/>
          <p:nvPr/>
        </p:nvSpPr>
        <p:spPr>
          <a:xfrm>
            <a:off x="12254340" y="4489926"/>
            <a:ext cx="4879801" cy="1973581"/>
          </a:xfrm>
          <a:prstGeom prst="rect">
            <a:avLst/>
          </a:prstGeom>
        </p:spPr>
        <p:txBody>
          <a:bodyPr lIns="0" tIns="0" rIns="0" bIns="0" rtlCol="0" anchor="t">
            <a:spAutoFit/>
          </a:bodyPr>
          <a:lstStyle/>
          <a:p>
            <a:pPr algn="l">
              <a:lnSpc>
                <a:spcPts val="3914"/>
              </a:lnSpc>
            </a:pPr>
            <a:r>
              <a:rPr lang="en-US" sz="2899" spc="46">
                <a:solidFill>
                  <a:srgbClr val="EFEFEF"/>
                </a:solidFill>
                <a:latin typeface="TT Hoves"/>
                <a:ea typeface="TT Hoves"/>
                <a:cs typeface="TT Hoves"/>
                <a:sym typeface="TT Hoves"/>
              </a:rPr>
              <a:t>Introduce the javax.mail package to implement the email sending function. </a:t>
            </a:r>
          </a:p>
          <a:p>
            <a:pPr marL="0" lvl="0" indent="0" algn="l">
              <a:lnSpc>
                <a:spcPts val="3914"/>
              </a:lnSpc>
              <a:spcBef>
                <a:spcPct val="0"/>
              </a:spcBef>
            </a:pPr>
            <a:endParaRPr lang="en-US" sz="2899" spc="46">
              <a:solidFill>
                <a:srgbClr val="EFEFEF"/>
              </a:solidFill>
              <a:latin typeface="TT Hoves"/>
              <a:ea typeface="TT Hoves"/>
              <a:cs typeface="TT Hoves"/>
              <a:sym typeface="TT Hoves"/>
            </a:endParaRPr>
          </a:p>
        </p:txBody>
      </p:sp>
      <p:sp>
        <p:nvSpPr>
          <p:cNvPr id="19" name="TextBox 19"/>
          <p:cNvSpPr txBox="1"/>
          <p:nvPr/>
        </p:nvSpPr>
        <p:spPr>
          <a:xfrm>
            <a:off x="12254340" y="7453661"/>
            <a:ext cx="4754642" cy="1000126"/>
          </a:xfrm>
          <a:prstGeom prst="rect">
            <a:avLst/>
          </a:prstGeom>
        </p:spPr>
        <p:txBody>
          <a:bodyPr lIns="0" tIns="0" rIns="0" bIns="0" rtlCol="0" anchor="t">
            <a:spAutoFit/>
          </a:bodyPr>
          <a:lstStyle/>
          <a:p>
            <a:pPr marL="0" lvl="0" indent="0" algn="l">
              <a:lnSpc>
                <a:spcPts val="4049"/>
              </a:lnSpc>
              <a:spcBef>
                <a:spcPct val="0"/>
              </a:spcBef>
            </a:pPr>
            <a:r>
              <a:rPr lang="en-US" sz="2999" spc="47">
                <a:solidFill>
                  <a:srgbClr val="EFEFEF"/>
                </a:solidFill>
                <a:latin typeface="TT Hoves"/>
                <a:ea typeface="TT Hoves"/>
                <a:cs typeface="TT Hoves"/>
                <a:sym typeface="TT Hoves"/>
              </a:rPr>
              <a:t>The data structure is mainly based on ArrayList. </a:t>
            </a:r>
          </a:p>
        </p:txBody>
      </p:sp>
      <p:sp>
        <p:nvSpPr>
          <p:cNvPr id="20" name="TextBox 20"/>
          <p:cNvSpPr txBox="1"/>
          <p:nvPr/>
        </p:nvSpPr>
        <p:spPr>
          <a:xfrm>
            <a:off x="641298" y="6510671"/>
            <a:ext cx="6030978" cy="718612"/>
          </a:xfrm>
          <a:prstGeom prst="rect">
            <a:avLst/>
          </a:prstGeom>
        </p:spPr>
        <p:txBody>
          <a:bodyPr lIns="0" tIns="0" rIns="0" bIns="0" rtlCol="0" anchor="t">
            <a:spAutoFit/>
          </a:bodyPr>
          <a:lstStyle/>
          <a:p>
            <a:pPr algn="l">
              <a:lnSpc>
                <a:spcPts val="5483"/>
              </a:lnSpc>
            </a:pPr>
            <a:r>
              <a:rPr lang="en-US" sz="5222" spc="-255">
                <a:solidFill>
                  <a:srgbClr val="000000"/>
                </a:solidFill>
                <a:latin typeface="Open Sans"/>
                <a:ea typeface="Open Sans"/>
                <a:cs typeface="Open Sans"/>
                <a:sym typeface="Open Sans"/>
              </a:rPr>
              <a:t>Zhao Yiyi - Catherine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TotalTime>
  <Words>2551</Words>
  <Application>Microsoft Office PowerPoint</Application>
  <PresentationFormat>自定义</PresentationFormat>
  <Paragraphs>229</Paragraphs>
  <Slides>20</Slides>
  <Notes>9</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20</vt:i4>
      </vt:variant>
    </vt:vector>
  </HeadingPairs>
  <TitlesOfParts>
    <vt:vector size="27" baseType="lpstr">
      <vt:lpstr>TT Hoves Bold</vt:lpstr>
      <vt:lpstr>Calibri</vt:lpstr>
      <vt:lpstr>Open Sans Bold</vt:lpstr>
      <vt:lpstr>Arial</vt:lpstr>
      <vt:lpstr>TT Hoves</vt:lpstr>
      <vt:lpstr>Open Sans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CPS 2232 Project</dc:title>
  <cp:lastModifiedBy>Ethan Mi</cp:lastModifiedBy>
  <cp:revision>7</cp:revision>
  <dcterms:created xsi:type="dcterms:W3CDTF">2006-08-16T00:00:00Z</dcterms:created>
  <dcterms:modified xsi:type="dcterms:W3CDTF">2024-12-17T02:30:17Z</dcterms:modified>
  <dc:identifier>DAGYfLYdXfA</dc:identifier>
</cp:coreProperties>
</file>

<file path=docProps/thumbnail.jpeg>
</file>